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63" r:id="rId4"/>
    <p:sldId id="258" r:id="rId5"/>
    <p:sldId id="259" r:id="rId6"/>
    <p:sldId id="260" r:id="rId7"/>
    <p:sldId id="261" r:id="rId8"/>
    <p:sldId id="286" r:id="rId9"/>
    <p:sldId id="287" r:id="rId10"/>
    <p:sldId id="288" r:id="rId11"/>
    <p:sldId id="289" r:id="rId12"/>
    <p:sldId id="277" r:id="rId13"/>
    <p:sldId id="278" r:id="rId14"/>
    <p:sldId id="279" r:id="rId15"/>
    <p:sldId id="280" r:id="rId16"/>
    <p:sldId id="281" r:id="rId17"/>
    <p:sldId id="290" r:id="rId18"/>
    <p:sldId id="257" r:id="rId19"/>
    <p:sldId id="262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5" r:id="rId28"/>
    <p:sldId id="271" r:id="rId29"/>
    <p:sldId id="272" r:id="rId30"/>
    <p:sldId id="273" r:id="rId31"/>
    <p:sldId id="274" r:id="rId32"/>
    <p:sldId id="282" r:id="rId33"/>
    <p:sldId id="283" r:id="rId34"/>
    <p:sldId id="284" r:id="rId35"/>
    <p:sldId id="27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FA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988C-E2B1-42CF-BA41-D95997666DBC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5509-4DF4-49B2-8D94-B3F619171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64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988C-E2B1-42CF-BA41-D95997666DBC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5509-4DF4-49B2-8D94-B3F619171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07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988C-E2B1-42CF-BA41-D95997666DBC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5509-4DF4-49B2-8D94-B3F619171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988C-E2B1-42CF-BA41-D95997666DBC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5509-4DF4-49B2-8D94-B3F619171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743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988C-E2B1-42CF-BA41-D95997666DBC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5509-4DF4-49B2-8D94-B3F619171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9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988C-E2B1-42CF-BA41-D95997666DBC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5509-4DF4-49B2-8D94-B3F619171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61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988C-E2B1-42CF-BA41-D95997666DBC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5509-4DF4-49B2-8D94-B3F619171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67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988C-E2B1-42CF-BA41-D95997666DBC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5509-4DF4-49B2-8D94-B3F619171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86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988C-E2B1-42CF-BA41-D95997666DBC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5509-4DF4-49B2-8D94-B3F619171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10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988C-E2B1-42CF-BA41-D95997666DBC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5509-4DF4-49B2-8D94-B3F619171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02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988C-E2B1-42CF-BA41-D95997666DBC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5509-4DF4-49B2-8D94-B3F619171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90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988C-E2B1-42CF-BA41-D95997666DBC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E5509-4DF4-49B2-8D94-B3F619171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885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45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Number of ROTEM tests in 2014 (1393)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[9 months] in Rajaie hospital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681840"/>
              </p:ext>
            </p:extLst>
          </p:nvPr>
        </p:nvGraphicFramePr>
        <p:xfrm>
          <a:off x="457200" y="1600200"/>
          <a:ext cx="79248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Months (2014)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No. of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ROTEM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No. of Operations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April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251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441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June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376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July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426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August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402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September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467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415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November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418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December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417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58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Blood products transfusion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(No. of operations per </a:t>
            </a:r>
            <a:r>
              <a:rPr lang="en-US" b="1" dirty="0">
                <a:solidFill>
                  <a:srgbClr val="FF0000"/>
                </a:solidFill>
              </a:rPr>
              <a:t>year </a:t>
            </a:r>
            <a:r>
              <a:rPr lang="en-US" b="1" dirty="0" smtClean="0">
                <a:solidFill>
                  <a:srgbClr val="FF0000"/>
                </a:solidFill>
              </a:rPr>
              <a:t>~4800)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2706191"/>
              </p:ext>
            </p:extLst>
          </p:nvPr>
        </p:nvGraphicFramePr>
        <p:xfrm>
          <a:off x="152400" y="2362200"/>
          <a:ext cx="8763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943100"/>
                <a:gridCol w="2190750"/>
                <a:gridCol w="2190750"/>
              </a:tblGrid>
              <a:tr h="37084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1391 (2012)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1392 (2013)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1393 (2014)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RBC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9469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9056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7908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FFP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4663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4584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3896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Platelet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2880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3294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2107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25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</a:t>
            </a:r>
            <a:r>
              <a:rPr lang="en-US" sz="2800" b="1" dirty="0" smtClean="0">
                <a:solidFill>
                  <a:srgbClr val="FF0000"/>
                </a:solidFill>
              </a:rPr>
              <a:t>Hemostatic Therapy Based </a:t>
            </a:r>
            <a:r>
              <a:rPr lang="en-US" sz="2800" b="1" dirty="0">
                <a:solidFill>
                  <a:srgbClr val="FF0000"/>
                </a:solidFill>
              </a:rPr>
              <a:t>on ROTEM</a:t>
            </a:r>
            <a:r>
              <a:rPr lang="en-US" sz="2800" dirty="0"/>
              <a:t>” Protocol in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i="1" dirty="0" smtClean="0"/>
              <a:t>Rajaie </a:t>
            </a:r>
            <a:r>
              <a:rPr lang="en-US" sz="2800" b="1" i="1" dirty="0"/>
              <a:t>Cardiovascular Medical &amp; Research </a:t>
            </a:r>
            <a:r>
              <a:rPr lang="en-US" sz="2800" b="1" i="1" dirty="0" smtClean="0"/>
              <a:t>Center-Tehran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758724"/>
            <a:ext cx="5638800" cy="6232560"/>
          </a:xfrm>
        </p:spPr>
      </p:pic>
    </p:spTree>
    <p:extLst>
      <p:ext uri="{BB962C8B-B14F-4D97-AF65-F5344CB8AC3E}">
        <p14:creationId xmlns:p14="http://schemas.microsoft.com/office/powerpoint/2010/main" xmlns="" val="4388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-457200"/>
            <a:ext cx="8001000" cy="9356163"/>
          </a:xfrm>
        </p:spPr>
      </p:pic>
    </p:spTree>
    <p:extLst>
      <p:ext uri="{BB962C8B-B14F-4D97-AF65-F5344CB8AC3E}">
        <p14:creationId xmlns:p14="http://schemas.microsoft.com/office/powerpoint/2010/main" xmlns="" val="32195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-235708"/>
            <a:ext cx="6705600" cy="7550587"/>
          </a:xfrm>
        </p:spPr>
      </p:pic>
    </p:spTree>
    <p:extLst>
      <p:ext uri="{BB962C8B-B14F-4D97-AF65-F5344CB8AC3E}">
        <p14:creationId xmlns:p14="http://schemas.microsoft.com/office/powerpoint/2010/main" xmlns="" val="24997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-533400"/>
            <a:ext cx="7924800" cy="11218016"/>
          </a:xfrm>
        </p:spPr>
      </p:pic>
    </p:spTree>
    <p:extLst>
      <p:ext uri="{BB962C8B-B14F-4D97-AF65-F5344CB8AC3E}">
        <p14:creationId xmlns:p14="http://schemas.microsoft.com/office/powerpoint/2010/main" xmlns="" val="4438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1" y="-1600199"/>
            <a:ext cx="7391400" cy="9238676"/>
          </a:xfrm>
        </p:spPr>
      </p:pic>
    </p:spTree>
    <p:extLst>
      <p:ext uri="{BB962C8B-B14F-4D97-AF65-F5344CB8AC3E}">
        <p14:creationId xmlns:p14="http://schemas.microsoft.com/office/powerpoint/2010/main" xmlns="" val="6806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intuser\Desktop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2202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86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Coagulation management based on ROTEM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57" y="1752600"/>
            <a:ext cx="91465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9899" y="2683815"/>
            <a:ext cx="81785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975" y="3048000"/>
            <a:ext cx="8305800" cy="9027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56100"/>
            <a:ext cx="8334375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5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1" y="57974"/>
            <a:ext cx="7696199" cy="574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1" y="5852480"/>
            <a:ext cx="7086600" cy="97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01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625" y="0"/>
            <a:ext cx="9191625" cy="6872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132" y="990600"/>
            <a:ext cx="8534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Directed Hemostatic Therapy Based on ROTEM in Cardiac Surgery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95800"/>
            <a:ext cx="7086600" cy="1752600"/>
          </a:xfrm>
        </p:spPr>
        <p:txBody>
          <a:bodyPr>
            <a:noAutofit/>
          </a:bodyPr>
          <a:lstStyle/>
          <a:p>
            <a:r>
              <a:rPr lang="en-US" sz="3600" b="1" i="1" dirty="0" err="1" smtClean="0">
                <a:solidFill>
                  <a:srgbClr val="A9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Rasoul</a:t>
            </a:r>
            <a:r>
              <a:rPr lang="en-US" sz="3600" b="1" i="1" dirty="0" smtClean="0">
                <a:solidFill>
                  <a:srgbClr val="A9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A9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Azarfarin</a:t>
            </a:r>
            <a:r>
              <a:rPr lang="en-US" sz="3600" b="1" i="1" dirty="0" smtClean="0">
                <a:solidFill>
                  <a:srgbClr val="A9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MD, FACC</a:t>
            </a:r>
          </a:p>
          <a:p>
            <a:r>
              <a:rPr lang="en-US" sz="2400" b="1" i="1" dirty="0" smtClean="0">
                <a:solidFill>
                  <a:srgbClr val="A9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Anesthesiology</a:t>
            </a:r>
          </a:p>
          <a:p>
            <a:r>
              <a:rPr lang="en-US" sz="2400" b="1" i="1" dirty="0" smtClean="0">
                <a:solidFill>
                  <a:srgbClr val="A9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Fellowship of Cardiac Anesthesia</a:t>
            </a:r>
          </a:p>
          <a:p>
            <a:r>
              <a:rPr lang="en-US" sz="2400" b="1" i="1" dirty="0" smtClean="0">
                <a:solidFill>
                  <a:srgbClr val="A9FA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Rajaie Cardiovascular Medical &amp; Research Center</a:t>
            </a:r>
          </a:p>
          <a:p>
            <a:endParaRPr lang="en-US" sz="2400" b="1" i="1" dirty="0">
              <a:solidFill>
                <a:srgbClr val="A9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4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553200" cy="684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51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Report (1)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 28 </a:t>
            </a:r>
            <a:r>
              <a:rPr lang="en-US" b="1" dirty="0" err="1" smtClean="0"/>
              <a:t>yrs</a:t>
            </a:r>
            <a:r>
              <a:rPr lang="en-US" b="1" dirty="0" smtClean="0"/>
              <a:t> old man with diagnosis of congenital aortic stenosis.</a:t>
            </a:r>
          </a:p>
          <a:p>
            <a:r>
              <a:rPr lang="en-US" b="1" dirty="0" smtClean="0"/>
              <a:t>Underwent open heart surgery </a:t>
            </a:r>
            <a:r>
              <a:rPr lang="en-US" b="1" u="sng" dirty="0" smtClean="0">
                <a:solidFill>
                  <a:srgbClr val="FF0000"/>
                </a:solidFill>
              </a:rPr>
              <a:t>5 times </a:t>
            </a:r>
            <a:r>
              <a:rPr lang="en-US" b="1" dirty="0" smtClean="0"/>
              <a:t>in 19-23 </a:t>
            </a:r>
            <a:r>
              <a:rPr lang="en-US" b="1" dirty="0" err="1" smtClean="0"/>
              <a:t>yrs</a:t>
            </a:r>
            <a:r>
              <a:rPr lang="en-US" b="1" dirty="0" smtClean="0"/>
              <a:t> ago (AV repair and AVR with homograft, AVR-prosthetic, Re-do AVR) and MVR 10 </a:t>
            </a:r>
            <a:r>
              <a:rPr lang="en-US" b="1" dirty="0" err="1" smtClean="0"/>
              <a:t>yrs</a:t>
            </a:r>
            <a:r>
              <a:rPr lang="en-US" b="1" dirty="0" smtClean="0"/>
              <a:t> ago.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Candidate for AV prosthesis pannus resection and CABG (SVG on RCA)</a:t>
            </a:r>
          </a:p>
          <a:p>
            <a:r>
              <a:rPr lang="en-US" b="1" dirty="0" smtClean="0"/>
              <a:t>Echo: Severe RV systolic dysfunction, LVEF=45%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AVR+CABG was done; CPB time=2hrs 45min; Temp=30</a:t>
            </a:r>
            <a:r>
              <a:rPr lang="en-US" b="1" baseline="30000" dirty="0" smtClean="0">
                <a:solidFill>
                  <a:srgbClr val="7030A0"/>
                </a:solidFill>
              </a:rPr>
              <a:t>oc</a:t>
            </a:r>
            <a:endParaRPr lang="en-US" b="1" baseline="30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2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6" y="1447800"/>
            <a:ext cx="22860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Baseline ROTEM</a:t>
            </a:r>
            <a:endParaRPr lang="en-US" dirty="0"/>
          </a:p>
        </p:txBody>
      </p:sp>
      <p:pic>
        <p:nvPicPr>
          <p:cNvPr id="9218" name="Picture 2" descr="C:\RASOUL\ROTEM Cases\Rotem Ostadi pre pump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2701" y="-328391"/>
            <a:ext cx="6634099" cy="766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180228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1" y="7620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209800"/>
            <a:ext cx="66064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1722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8956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322" y="10668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65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There was significant oozing after CPB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Platelet concentrate= 5 units</a:t>
            </a:r>
          </a:p>
          <a:p>
            <a:r>
              <a:rPr lang="en-US" dirty="0" smtClean="0"/>
              <a:t>FFP= 3 units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=6.3 g/dl                Packed RBC= 2 units</a:t>
            </a:r>
          </a:p>
          <a:p>
            <a:r>
              <a:rPr lang="en-US" dirty="0" smtClean="0"/>
              <a:t>Fibrinogen= 2 gr</a:t>
            </a:r>
          </a:p>
          <a:p>
            <a:pPr marL="0" indent="0">
              <a:buNone/>
            </a:pPr>
            <a:r>
              <a:rPr lang="en-US" sz="2400" dirty="0" smtClean="0"/>
              <a:t>(There is no ROTEM immediately after CPB unfortunately!)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Sternum left open, and was closed the day after surgery (Mostly due to RV distention).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124200" y="29013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5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2209800" cy="3382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Post-CPB ROTEM (after hemostatic therapy)</a:t>
            </a:r>
            <a:endParaRPr lang="en-US" sz="3200" dirty="0"/>
          </a:p>
        </p:txBody>
      </p:sp>
      <p:pic>
        <p:nvPicPr>
          <p:cNvPr id="10242" name="Picture 2" descr="C:\RASOUL\ROTEM Cases\Rotem Ostadi post pump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762000"/>
            <a:ext cx="6400800" cy="83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3246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78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Report (2)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r>
              <a:rPr lang="en-US" dirty="0" smtClean="0"/>
              <a:t>A 18 </a:t>
            </a:r>
            <a:r>
              <a:rPr lang="en-US" dirty="0" err="1" smtClean="0"/>
              <a:t>yrs</a:t>
            </a:r>
            <a:r>
              <a:rPr lang="en-US" dirty="0" smtClean="0"/>
              <a:t> old man with pulmonary atresia+ Large  VSD.</a:t>
            </a:r>
          </a:p>
          <a:p>
            <a:r>
              <a:rPr lang="en-US" dirty="0" err="1" smtClean="0"/>
              <a:t>Hx</a:t>
            </a:r>
            <a:r>
              <a:rPr lang="en-US" dirty="0" smtClean="0"/>
              <a:t> of modified BT shunt 9 </a:t>
            </a:r>
            <a:r>
              <a:rPr lang="en-US" dirty="0" err="1" smtClean="0"/>
              <a:t>yrs</a:t>
            </a:r>
            <a:r>
              <a:rPr lang="en-US" dirty="0" smtClean="0"/>
              <a:t> ago.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Candidate for VSD closure+ modified </a:t>
            </a:r>
            <a:r>
              <a:rPr lang="en-US" b="1" dirty="0" err="1" smtClean="0">
                <a:solidFill>
                  <a:srgbClr val="FF0000"/>
                </a:solidFill>
              </a:rPr>
              <a:t>Rastelly</a:t>
            </a:r>
            <a:r>
              <a:rPr lang="en-US" b="1" dirty="0" smtClean="0">
                <a:solidFill>
                  <a:srgbClr val="FF0000"/>
                </a:solidFill>
              </a:rPr>
              <a:t> procedure (conduit + PVR).</a:t>
            </a:r>
          </a:p>
          <a:p>
            <a:pPr lvl="0"/>
            <a:r>
              <a:rPr lang="en-US" b="1" dirty="0" smtClean="0">
                <a:solidFill>
                  <a:srgbClr val="7030A0"/>
                </a:solidFill>
              </a:rPr>
              <a:t>Op time=7hr; CPB time=4hr 50min; lowest Temp=</a:t>
            </a:r>
            <a:r>
              <a:rPr lang="en-US" sz="3000" b="1" dirty="0" smtClean="0">
                <a:solidFill>
                  <a:srgbClr val="7030A0"/>
                </a:solidFill>
              </a:rPr>
              <a:t>28</a:t>
            </a:r>
            <a:r>
              <a:rPr lang="en-US" sz="3000" b="1" baseline="30000" dirty="0" smtClean="0">
                <a:solidFill>
                  <a:srgbClr val="7030A0"/>
                </a:solidFill>
              </a:rPr>
              <a:t>oc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Baseline </a:t>
            </a:r>
            <a:r>
              <a:rPr lang="en-US" dirty="0" err="1" smtClean="0">
                <a:solidFill>
                  <a:prstClr val="black"/>
                </a:solidFill>
              </a:rPr>
              <a:t>Hb</a:t>
            </a:r>
            <a:r>
              <a:rPr lang="en-US" dirty="0" smtClean="0">
                <a:solidFill>
                  <a:prstClr val="black"/>
                </a:solidFill>
              </a:rPr>
              <a:t>=20 gr/dl, lowest </a:t>
            </a:r>
            <a:r>
              <a:rPr lang="en-US" dirty="0" err="1" smtClean="0">
                <a:solidFill>
                  <a:prstClr val="black"/>
                </a:solidFill>
              </a:rPr>
              <a:t>Hb</a:t>
            </a:r>
            <a:r>
              <a:rPr lang="en-US" dirty="0" smtClean="0">
                <a:solidFill>
                  <a:prstClr val="black"/>
                </a:solidFill>
              </a:rPr>
              <a:t>=10.6 gr/dl.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7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09800"/>
            <a:ext cx="2057400" cy="2468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Baseline ROTEM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-533399"/>
            <a:ext cx="6563706" cy="8171874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2700" y="9144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295399"/>
            <a:ext cx="19812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82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55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Results Interpretation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Platelet Deficiency: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593" y="2362200"/>
            <a:ext cx="453940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Fibrinogen Deficiency: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343400" cy="3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Brace 1"/>
          <p:cNvSpPr/>
          <p:nvPr/>
        </p:nvSpPr>
        <p:spPr>
          <a:xfrm>
            <a:off x="2195322" y="2667000"/>
            <a:ext cx="155448" cy="533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762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0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2514600" cy="4754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Post-CPB ROTEM (after protamine, before hemostatic therapy)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-438417"/>
            <a:ext cx="6400800" cy="7966833"/>
          </a:xfrm>
        </p:spPr>
      </p:pic>
    </p:spTree>
    <p:extLst>
      <p:ext uri="{BB962C8B-B14F-4D97-AF65-F5344CB8AC3E}">
        <p14:creationId xmlns:p14="http://schemas.microsoft.com/office/powerpoint/2010/main" xmlns="" val="505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Hemostatic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Platelet concentrate= 2 units</a:t>
            </a:r>
          </a:p>
          <a:p>
            <a:r>
              <a:rPr lang="en-US" sz="4000" dirty="0" smtClean="0"/>
              <a:t>FFP= 2 units</a:t>
            </a:r>
          </a:p>
          <a:p>
            <a:r>
              <a:rPr lang="en-US" sz="4000" dirty="0" smtClean="0"/>
              <a:t>Fibrinogen= 2 gr</a:t>
            </a:r>
          </a:p>
          <a:p>
            <a:r>
              <a:rPr lang="en-US" sz="4000" dirty="0" err="1" smtClean="0"/>
              <a:t>Prothrombine</a:t>
            </a:r>
            <a:r>
              <a:rPr lang="en-US" sz="4000" dirty="0" smtClean="0"/>
              <a:t> complex concentrate (PCC)= 1000 IU (2 vials)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8832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Components of ROTEM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60647"/>
            <a:ext cx="8991600" cy="612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iped Right Arrow 2"/>
          <p:cNvSpPr/>
          <p:nvPr/>
        </p:nvSpPr>
        <p:spPr>
          <a:xfrm rot="20058448">
            <a:off x="47348" y="2181312"/>
            <a:ext cx="978408" cy="242316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199"/>
            <a:ext cx="9445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9445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52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866" y="1066800"/>
            <a:ext cx="2688866" cy="460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Post-CPB ROTEM 2 (after hemostatic therapy)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-467676"/>
            <a:ext cx="6705600" cy="8270558"/>
          </a:xfrm>
        </p:spPr>
      </p:pic>
    </p:spTree>
    <p:extLst>
      <p:ext uri="{BB962C8B-B14F-4D97-AF65-F5344CB8AC3E}">
        <p14:creationId xmlns:p14="http://schemas.microsoft.com/office/powerpoint/2010/main" xmlns="" val="15834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" y="457200"/>
            <a:ext cx="2113722" cy="5211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Post-op day 1 ROTEM (after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fibrinogen 2 gr)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-476024"/>
            <a:ext cx="6553200" cy="8172099"/>
          </a:xfrm>
        </p:spPr>
      </p:pic>
    </p:spTree>
    <p:extLst>
      <p:ext uri="{BB962C8B-B14F-4D97-AF65-F5344CB8AC3E}">
        <p14:creationId xmlns:p14="http://schemas.microsoft.com/office/powerpoint/2010/main" xmlns="" val="4230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-451439"/>
            <a:ext cx="6019800" cy="7658453"/>
          </a:xfrm>
        </p:spPr>
      </p:pic>
    </p:spTree>
    <p:extLst>
      <p:ext uri="{BB962C8B-B14F-4D97-AF65-F5344CB8AC3E}">
        <p14:creationId xmlns:p14="http://schemas.microsoft.com/office/powerpoint/2010/main" xmlns="" val="7282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-541126"/>
            <a:ext cx="6858000" cy="8071737"/>
          </a:xfrm>
        </p:spPr>
      </p:pic>
    </p:spTree>
    <p:extLst>
      <p:ext uri="{BB962C8B-B14F-4D97-AF65-F5344CB8AC3E}">
        <p14:creationId xmlns:p14="http://schemas.microsoft.com/office/powerpoint/2010/main" xmlns="" val="5745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-738713"/>
            <a:ext cx="7696200" cy="9671576"/>
          </a:xfrm>
        </p:spPr>
      </p:pic>
    </p:spTree>
    <p:extLst>
      <p:ext uri="{BB962C8B-B14F-4D97-AF65-F5344CB8AC3E}">
        <p14:creationId xmlns:p14="http://schemas.microsoft.com/office/powerpoint/2010/main" xmlns="" val="24613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4846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962025"/>
          </a:xfrm>
        </p:spPr>
        <p:txBody>
          <a:bodyPr/>
          <a:lstStyle/>
          <a:p>
            <a:r>
              <a:rPr lang="en-US" dirty="0" smtClean="0"/>
              <a:t>ROREM assays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20588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73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9296400" cy="533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Clinical trials evaluating TEG/ROTEM in </a:t>
            </a: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ardiac surgery- A meta-analysis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99958"/>
            <a:ext cx="8562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6297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6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61" y="609600"/>
            <a:ext cx="9129179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553325" y="533400"/>
            <a:ext cx="1590675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199" y="4343400"/>
            <a:ext cx="990601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25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2" y="381000"/>
            <a:ext cx="9203949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7526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599" y="4114800"/>
            <a:ext cx="914401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14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65693"/>
            <a:ext cx="9048750" cy="546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"/>
            <a:ext cx="2038351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599" y="4267200"/>
            <a:ext cx="990601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69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384" y="457200"/>
            <a:ext cx="9237319" cy="576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22263"/>
            <a:ext cx="244633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399" y="4419600"/>
            <a:ext cx="1066801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53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395</Words>
  <Application>Microsoft Office PowerPoint</Application>
  <PresentationFormat>On-screen Show (4:3)</PresentationFormat>
  <Paragraphs>92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Goal Directed Hemostatic Therapy Based on ROTEM in Cardiac Surgery</vt:lpstr>
      <vt:lpstr>Components of ROTEM</vt:lpstr>
      <vt:lpstr>ROREM assays</vt:lpstr>
      <vt:lpstr>Clinical trials evaluating TEG/ROTEM in cardiac surgery- A meta-analysis</vt:lpstr>
      <vt:lpstr>Slide 6</vt:lpstr>
      <vt:lpstr>Slide 7</vt:lpstr>
      <vt:lpstr>Slide 8</vt:lpstr>
      <vt:lpstr>Slide 9</vt:lpstr>
      <vt:lpstr>Number of ROTEM tests in 2014 (1393) [9 months] in Rajaie hospital</vt:lpstr>
      <vt:lpstr>Blood products transfusion  (No. of operations per year ~4800)</vt:lpstr>
      <vt:lpstr>“Hemostatic Therapy Based on ROTEM” Protocol in  Rajaie Cardiovascular Medical &amp; Research Center-Tehran </vt:lpstr>
      <vt:lpstr>Slide 13</vt:lpstr>
      <vt:lpstr>Slide 14</vt:lpstr>
      <vt:lpstr>Slide 15</vt:lpstr>
      <vt:lpstr>Slide 16</vt:lpstr>
      <vt:lpstr>Slide 17</vt:lpstr>
      <vt:lpstr>Coagulation management based on ROTEM</vt:lpstr>
      <vt:lpstr>Slide 19</vt:lpstr>
      <vt:lpstr>Slide 20</vt:lpstr>
      <vt:lpstr>Case Report (1)</vt:lpstr>
      <vt:lpstr>Baseline ROTEM</vt:lpstr>
      <vt:lpstr>There was significant oozing after CPB</vt:lpstr>
      <vt:lpstr>Post-CPB ROTEM (after hemostatic therapy)</vt:lpstr>
      <vt:lpstr>Case Report (2)</vt:lpstr>
      <vt:lpstr>Baseline ROTEM</vt:lpstr>
      <vt:lpstr>Results Interpretation</vt:lpstr>
      <vt:lpstr>Post-CPB ROTEM (after protamine, before hemostatic therapy)</vt:lpstr>
      <vt:lpstr>Hemostatic therapy</vt:lpstr>
      <vt:lpstr>Post-CPB ROTEM 2 (after hemostatic therapy)</vt:lpstr>
      <vt:lpstr>Post-op day 1 ROTEM (after 2nd fibrinogen 2 gr)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azarfarin</dc:creator>
  <cp:lastModifiedBy>intuser</cp:lastModifiedBy>
  <cp:revision>48</cp:revision>
  <dcterms:created xsi:type="dcterms:W3CDTF">2015-01-25T14:47:13Z</dcterms:created>
  <dcterms:modified xsi:type="dcterms:W3CDTF">2018-12-04T05:52:17Z</dcterms:modified>
</cp:coreProperties>
</file>