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76" r:id="rId2"/>
    <p:sldId id="300" r:id="rId3"/>
    <p:sldId id="288" r:id="rId4"/>
    <p:sldId id="277" r:id="rId5"/>
    <p:sldId id="291" r:id="rId6"/>
    <p:sldId id="290" r:id="rId7"/>
    <p:sldId id="289" r:id="rId8"/>
    <p:sldId id="258" r:id="rId9"/>
    <p:sldId id="259" r:id="rId10"/>
    <p:sldId id="278" r:id="rId11"/>
    <p:sldId id="283" r:id="rId12"/>
    <p:sldId id="295" r:id="rId13"/>
    <p:sldId id="296" r:id="rId14"/>
    <p:sldId id="285" r:id="rId15"/>
    <p:sldId id="284" r:id="rId16"/>
    <p:sldId id="298" r:id="rId17"/>
    <p:sldId id="271" r:id="rId18"/>
    <p:sldId id="286" r:id="rId19"/>
    <p:sldId id="262" r:id="rId20"/>
    <p:sldId id="299" r:id="rId21"/>
    <p:sldId id="320" r:id="rId22"/>
    <p:sldId id="321" r:id="rId23"/>
    <p:sldId id="322" r:id="rId24"/>
    <p:sldId id="323" r:id="rId25"/>
    <p:sldId id="324" r:id="rId26"/>
    <p:sldId id="325" r:id="rId27"/>
    <p:sldId id="326" r:id="rId28"/>
    <p:sldId id="327" r:id="rId29"/>
    <p:sldId id="328" r:id="rId30"/>
    <p:sldId id="329" r:id="rId31"/>
    <p:sldId id="330" r:id="rId32"/>
    <p:sldId id="333" r:id="rId33"/>
    <p:sldId id="331" r:id="rId34"/>
    <p:sldId id="332" r:id="rId35"/>
    <p:sldId id="293" r:id="rId36"/>
    <p:sldId id="274" r:id="rId37"/>
    <p:sldId id="257" r:id="rId38"/>
    <p:sldId id="260" r:id="rId39"/>
    <p:sldId id="261" r:id="rId40"/>
    <p:sldId id="263" r:id="rId41"/>
    <p:sldId id="287"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9" r:id="rId57"/>
    <p:sldId id="316" r:id="rId58"/>
    <p:sldId id="29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CC99"/>
    <a:srgbClr val="CC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E10FA1-F05E-4B93-812E-580AF3759394}" type="doc">
      <dgm:prSet loTypeId="urn:microsoft.com/office/officeart/2009/3/layout/DescendingProcess" loCatId="process" qsTypeId="urn:microsoft.com/office/officeart/2005/8/quickstyle/simple1" qsCatId="simple" csTypeId="urn:microsoft.com/office/officeart/2005/8/colors/colorful1#1" csCatId="colorful" phldr="1"/>
      <dgm:spPr/>
      <dgm:t>
        <a:bodyPr/>
        <a:lstStyle/>
        <a:p>
          <a:endParaRPr lang="en-US"/>
        </a:p>
      </dgm:t>
    </dgm:pt>
    <dgm:pt modelId="{D7729D5F-0D65-4623-9EAD-0106823A8047}">
      <dgm:prSet phldrT="[Text]"/>
      <dgm:spPr/>
      <dgm:t>
        <a:bodyPr/>
        <a:lstStyle/>
        <a:p>
          <a:r>
            <a:rPr lang="de-CH" b="1" dirty="0" smtClean="0">
              <a:solidFill>
                <a:srgbClr val="C00000"/>
              </a:solidFill>
            </a:rPr>
            <a:t>65% </a:t>
          </a:r>
          <a:r>
            <a:rPr lang="de-CH" b="1" dirty="0" err="1" smtClean="0">
              <a:solidFill>
                <a:srgbClr val="C00000"/>
              </a:solidFill>
            </a:rPr>
            <a:t>blood</a:t>
          </a:r>
          <a:r>
            <a:rPr lang="de-CH" b="1" dirty="0" smtClean="0">
              <a:solidFill>
                <a:srgbClr val="C00000"/>
              </a:solidFill>
            </a:rPr>
            <a:t> </a:t>
          </a:r>
          <a:r>
            <a:rPr lang="de-CH" b="1" dirty="0" err="1" smtClean="0">
              <a:solidFill>
                <a:srgbClr val="C00000"/>
              </a:solidFill>
            </a:rPr>
            <a:t>loss</a:t>
          </a:r>
          <a:endParaRPr lang="en-US" b="1" dirty="0">
            <a:solidFill>
              <a:srgbClr val="C00000"/>
            </a:solidFill>
          </a:endParaRPr>
        </a:p>
      </dgm:t>
    </dgm:pt>
    <dgm:pt modelId="{133B7575-E239-4741-B164-D44892DF8778}" type="parTrans" cxnId="{CD1F3AE8-8688-4585-8BA8-6150C0B75F9A}">
      <dgm:prSet/>
      <dgm:spPr/>
      <dgm:t>
        <a:bodyPr/>
        <a:lstStyle/>
        <a:p>
          <a:endParaRPr lang="en-US"/>
        </a:p>
      </dgm:t>
    </dgm:pt>
    <dgm:pt modelId="{DE1A0295-3381-42C7-B58F-1A9E2C9C8F14}" type="sibTrans" cxnId="{CD1F3AE8-8688-4585-8BA8-6150C0B75F9A}">
      <dgm:prSet/>
      <dgm:spPr/>
      <dgm:t>
        <a:bodyPr/>
        <a:lstStyle/>
        <a:p>
          <a:endParaRPr lang="en-US"/>
        </a:p>
      </dgm:t>
    </dgm:pt>
    <dgm:pt modelId="{2FCC1B2F-1CE5-4B49-8775-92D47B431A6B}">
      <dgm:prSet phldrT="[Text]"/>
      <dgm:spPr/>
      <dgm:t>
        <a:bodyPr/>
        <a:lstStyle/>
        <a:p>
          <a:r>
            <a:rPr lang="de-CH" b="1" dirty="0" smtClean="0">
              <a:solidFill>
                <a:srgbClr val="C00000"/>
              </a:solidFill>
            </a:rPr>
            <a:t>142% </a:t>
          </a:r>
          <a:r>
            <a:rPr lang="de-CH" b="1" dirty="0" err="1" smtClean="0">
              <a:solidFill>
                <a:srgbClr val="C00000"/>
              </a:solidFill>
            </a:rPr>
            <a:t>blood</a:t>
          </a:r>
          <a:r>
            <a:rPr lang="de-CH" b="1" dirty="0" smtClean="0">
              <a:solidFill>
                <a:srgbClr val="C00000"/>
              </a:solidFill>
            </a:rPr>
            <a:t> </a:t>
          </a:r>
          <a:r>
            <a:rPr lang="de-CH" b="1" dirty="0" err="1" smtClean="0">
              <a:solidFill>
                <a:srgbClr val="C00000"/>
              </a:solidFill>
            </a:rPr>
            <a:t>loss</a:t>
          </a:r>
          <a:endParaRPr lang="en-US" b="1" dirty="0">
            <a:solidFill>
              <a:srgbClr val="C00000"/>
            </a:solidFill>
          </a:endParaRPr>
        </a:p>
      </dgm:t>
    </dgm:pt>
    <dgm:pt modelId="{FD781BBB-4D4B-4FEB-8CCB-8F8D8F1190F3}" type="parTrans" cxnId="{BE333182-355D-490A-ACE6-E504A86B16F8}">
      <dgm:prSet/>
      <dgm:spPr/>
      <dgm:t>
        <a:bodyPr/>
        <a:lstStyle/>
        <a:p>
          <a:endParaRPr lang="en-US"/>
        </a:p>
      </dgm:t>
    </dgm:pt>
    <dgm:pt modelId="{71964A93-E57D-4F90-8A09-CE869AB0C103}" type="sibTrans" cxnId="{BE333182-355D-490A-ACE6-E504A86B16F8}">
      <dgm:prSet/>
      <dgm:spPr/>
      <dgm:t>
        <a:bodyPr/>
        <a:lstStyle/>
        <a:p>
          <a:endParaRPr lang="en-US"/>
        </a:p>
      </dgm:t>
    </dgm:pt>
    <dgm:pt modelId="{998DA777-FD9B-4D34-B15A-7769D42391E2}">
      <dgm:prSet phldrT="[Text]"/>
      <dgm:spPr/>
      <dgm:t>
        <a:bodyPr/>
        <a:lstStyle/>
        <a:p>
          <a:r>
            <a:rPr lang="de-CH" b="1" dirty="0" smtClean="0">
              <a:solidFill>
                <a:srgbClr val="C00000"/>
              </a:solidFill>
            </a:rPr>
            <a:t>201% </a:t>
          </a:r>
          <a:r>
            <a:rPr lang="de-CH" b="1" dirty="0" err="1" smtClean="0">
              <a:solidFill>
                <a:srgbClr val="C00000"/>
              </a:solidFill>
            </a:rPr>
            <a:t>blood</a:t>
          </a:r>
          <a:r>
            <a:rPr lang="de-CH" b="1" dirty="0" smtClean="0">
              <a:solidFill>
                <a:srgbClr val="C00000"/>
              </a:solidFill>
            </a:rPr>
            <a:t> </a:t>
          </a:r>
          <a:r>
            <a:rPr lang="de-CH" b="1" dirty="0" err="1" smtClean="0">
              <a:solidFill>
                <a:srgbClr val="C00000"/>
              </a:solidFill>
            </a:rPr>
            <a:t>loss</a:t>
          </a:r>
          <a:endParaRPr lang="en-US" b="1" dirty="0">
            <a:solidFill>
              <a:srgbClr val="C00000"/>
            </a:solidFill>
          </a:endParaRPr>
        </a:p>
      </dgm:t>
    </dgm:pt>
    <dgm:pt modelId="{A3DCF511-7078-42F0-843C-AF99E0410937}" type="parTrans" cxnId="{754E266E-E521-4909-A6B8-B1E7E45A6728}">
      <dgm:prSet/>
      <dgm:spPr/>
      <dgm:t>
        <a:bodyPr/>
        <a:lstStyle/>
        <a:p>
          <a:endParaRPr lang="en-US"/>
        </a:p>
      </dgm:t>
    </dgm:pt>
    <dgm:pt modelId="{F2640278-9C10-4593-B4A3-B83FFAB4137D}" type="sibTrans" cxnId="{754E266E-E521-4909-A6B8-B1E7E45A6728}">
      <dgm:prSet/>
      <dgm:spPr/>
      <dgm:t>
        <a:bodyPr/>
        <a:lstStyle/>
        <a:p>
          <a:endParaRPr lang="en-US"/>
        </a:p>
      </dgm:t>
    </dgm:pt>
    <dgm:pt modelId="{EDFC7934-BD10-4DA4-B6E5-5242A2C0FE41}">
      <dgm:prSet phldrT="[Text]"/>
      <dgm:spPr/>
      <dgm:t>
        <a:bodyPr/>
        <a:lstStyle/>
        <a:p>
          <a:r>
            <a:rPr lang="de-CH" b="1" dirty="0" smtClean="0">
              <a:solidFill>
                <a:srgbClr val="C00000"/>
              </a:solidFill>
            </a:rPr>
            <a:t>230% </a:t>
          </a:r>
          <a:r>
            <a:rPr lang="de-CH" b="1" dirty="0" err="1" smtClean="0">
              <a:solidFill>
                <a:srgbClr val="C00000"/>
              </a:solidFill>
            </a:rPr>
            <a:t>blood</a:t>
          </a:r>
          <a:r>
            <a:rPr lang="de-CH" b="1" dirty="0" smtClean="0">
              <a:solidFill>
                <a:srgbClr val="C00000"/>
              </a:solidFill>
            </a:rPr>
            <a:t> </a:t>
          </a:r>
          <a:r>
            <a:rPr lang="de-CH" b="1" dirty="0" err="1" smtClean="0">
              <a:solidFill>
                <a:srgbClr val="C00000"/>
              </a:solidFill>
            </a:rPr>
            <a:t>loss</a:t>
          </a:r>
          <a:endParaRPr lang="en-US" b="1" dirty="0">
            <a:solidFill>
              <a:srgbClr val="C00000"/>
            </a:solidFill>
          </a:endParaRPr>
        </a:p>
      </dgm:t>
    </dgm:pt>
    <dgm:pt modelId="{985DCC75-36C6-46A0-8642-DFC4AF2AAC9A}" type="parTrans" cxnId="{A8C77686-A193-4FBD-B84F-642B6DC3E974}">
      <dgm:prSet/>
      <dgm:spPr/>
      <dgm:t>
        <a:bodyPr/>
        <a:lstStyle/>
        <a:p>
          <a:endParaRPr lang="en-US"/>
        </a:p>
      </dgm:t>
    </dgm:pt>
    <dgm:pt modelId="{C2ACDBF4-BED5-4EB6-89F7-5467F2EC949A}" type="sibTrans" cxnId="{A8C77686-A193-4FBD-B84F-642B6DC3E974}">
      <dgm:prSet/>
      <dgm:spPr/>
      <dgm:t>
        <a:bodyPr/>
        <a:lstStyle/>
        <a:p>
          <a:endParaRPr lang="en-US"/>
        </a:p>
      </dgm:t>
    </dgm:pt>
    <dgm:pt modelId="{3969CC88-1F5C-42AA-BD60-99FCD98E75F5}">
      <dgm:prSet phldrT="[Text]"/>
      <dgm:spPr/>
      <dgm:t>
        <a:bodyPr/>
        <a:lstStyle/>
        <a:p>
          <a:r>
            <a:rPr lang="de-CH" b="1" dirty="0" smtClean="0">
              <a:solidFill>
                <a:srgbClr val="C00000"/>
              </a:solidFill>
            </a:rPr>
            <a:t>236% </a:t>
          </a:r>
          <a:r>
            <a:rPr lang="de-CH" b="1" dirty="0" err="1" smtClean="0">
              <a:solidFill>
                <a:srgbClr val="C00000"/>
              </a:solidFill>
            </a:rPr>
            <a:t>blood</a:t>
          </a:r>
          <a:r>
            <a:rPr lang="de-CH" b="1" dirty="0" smtClean="0">
              <a:solidFill>
                <a:srgbClr val="C00000"/>
              </a:solidFill>
            </a:rPr>
            <a:t> </a:t>
          </a:r>
          <a:r>
            <a:rPr lang="de-CH" b="1" dirty="0" err="1" smtClean="0">
              <a:solidFill>
                <a:srgbClr val="C00000"/>
              </a:solidFill>
            </a:rPr>
            <a:t>loss</a:t>
          </a:r>
          <a:endParaRPr lang="en-US" b="1" dirty="0">
            <a:solidFill>
              <a:srgbClr val="C00000"/>
            </a:solidFill>
          </a:endParaRPr>
        </a:p>
      </dgm:t>
    </dgm:pt>
    <dgm:pt modelId="{D57D6EB7-2A3B-425A-8718-07232825239E}" type="parTrans" cxnId="{78CA52A2-626C-4120-AF50-F3BF3BCAABA7}">
      <dgm:prSet/>
      <dgm:spPr/>
      <dgm:t>
        <a:bodyPr/>
        <a:lstStyle/>
        <a:p>
          <a:endParaRPr lang="en-US"/>
        </a:p>
      </dgm:t>
    </dgm:pt>
    <dgm:pt modelId="{C744EE9E-72F1-434A-B5E0-F1FC8F0CE4B3}" type="sibTrans" cxnId="{78CA52A2-626C-4120-AF50-F3BF3BCAABA7}">
      <dgm:prSet/>
      <dgm:spPr/>
      <dgm:t>
        <a:bodyPr/>
        <a:lstStyle/>
        <a:p>
          <a:endParaRPr lang="en-US"/>
        </a:p>
      </dgm:t>
    </dgm:pt>
    <dgm:pt modelId="{FB7B0FD1-B87E-4831-9400-99DACFF3569A}">
      <dgm:prSet phldrT="[Text]"/>
      <dgm:spPr/>
      <dgm:t>
        <a:bodyPr/>
        <a:lstStyle/>
        <a:p>
          <a:r>
            <a:rPr lang="de-CH" dirty="0" smtClean="0"/>
            <a:t>Fibrinogen  </a:t>
          </a:r>
          <a:r>
            <a:rPr lang="de-CH" dirty="0" err="1" smtClean="0"/>
            <a:t>reaches</a:t>
          </a:r>
          <a:r>
            <a:rPr lang="de-CH" dirty="0" smtClean="0"/>
            <a:t> </a:t>
          </a:r>
          <a:r>
            <a:rPr lang="de-CH" dirty="0" err="1" smtClean="0"/>
            <a:t>critical</a:t>
          </a:r>
          <a:r>
            <a:rPr lang="de-CH" dirty="0" smtClean="0"/>
            <a:t> </a:t>
          </a:r>
          <a:r>
            <a:rPr lang="de-CH" dirty="0" err="1" smtClean="0"/>
            <a:t>level</a:t>
          </a:r>
          <a:r>
            <a:rPr lang="de-CH" dirty="0" smtClean="0"/>
            <a:t> 1g/</a:t>
          </a:r>
          <a:r>
            <a:rPr lang="de-CH" dirty="0" err="1" smtClean="0"/>
            <a:t>dL</a:t>
          </a:r>
          <a:r>
            <a:rPr lang="de-CH" dirty="0" smtClean="0"/>
            <a:t> </a:t>
          </a:r>
          <a:endParaRPr lang="en-US" dirty="0"/>
        </a:p>
      </dgm:t>
    </dgm:pt>
    <dgm:pt modelId="{69909AA1-F7D9-4A51-BF71-BBD18A3A3D6E}" type="parTrans" cxnId="{7F959B1A-9E1E-4674-90AF-09CA464B289F}">
      <dgm:prSet/>
      <dgm:spPr/>
      <dgm:t>
        <a:bodyPr/>
        <a:lstStyle/>
        <a:p>
          <a:endParaRPr lang="en-US"/>
        </a:p>
      </dgm:t>
    </dgm:pt>
    <dgm:pt modelId="{F50CFD5E-7941-4801-AE49-A0E4E482EB27}" type="sibTrans" cxnId="{7F959B1A-9E1E-4674-90AF-09CA464B289F}">
      <dgm:prSet/>
      <dgm:spPr/>
      <dgm:t>
        <a:bodyPr/>
        <a:lstStyle/>
        <a:p>
          <a:endParaRPr lang="en-US"/>
        </a:p>
      </dgm:t>
    </dgm:pt>
    <dgm:pt modelId="{2F2C9AB7-4F7A-4327-A037-552134E2A25E}">
      <dgm:prSet phldrT="[Text]"/>
      <dgm:spPr/>
      <dgm:t>
        <a:bodyPr/>
        <a:lstStyle/>
        <a:p>
          <a:r>
            <a:rPr lang="de-CH" dirty="0" err="1" smtClean="0"/>
            <a:t>Prothrombin</a:t>
          </a:r>
          <a:r>
            <a:rPr lang="de-CH" dirty="0" smtClean="0"/>
            <a:t> </a:t>
          </a:r>
          <a:r>
            <a:rPr lang="de-CH" dirty="0" err="1" smtClean="0"/>
            <a:t>reaches</a:t>
          </a:r>
          <a:r>
            <a:rPr lang="de-CH" dirty="0" smtClean="0"/>
            <a:t> </a:t>
          </a:r>
          <a:r>
            <a:rPr lang="de-CH" dirty="0" err="1" smtClean="0"/>
            <a:t>critical</a:t>
          </a:r>
          <a:r>
            <a:rPr lang="de-CH" dirty="0" smtClean="0"/>
            <a:t> </a:t>
          </a:r>
          <a:r>
            <a:rPr lang="de-CH" dirty="0" err="1" smtClean="0"/>
            <a:t>level</a:t>
          </a:r>
          <a:r>
            <a:rPr lang="de-CH" dirty="0" smtClean="0"/>
            <a:t> </a:t>
          </a:r>
          <a:endParaRPr lang="en-US" dirty="0"/>
        </a:p>
      </dgm:t>
    </dgm:pt>
    <dgm:pt modelId="{71BE86FC-F17E-47AC-9877-AD262E540EA9}" type="parTrans" cxnId="{4B4EBAFF-536C-4A73-9A52-2652BC8D4104}">
      <dgm:prSet/>
      <dgm:spPr/>
      <dgm:t>
        <a:bodyPr/>
        <a:lstStyle/>
        <a:p>
          <a:endParaRPr lang="en-US"/>
        </a:p>
      </dgm:t>
    </dgm:pt>
    <dgm:pt modelId="{738A1E1F-34C7-4792-9B42-07A5796D6F6F}" type="sibTrans" cxnId="{4B4EBAFF-536C-4A73-9A52-2652BC8D4104}">
      <dgm:prSet/>
      <dgm:spPr/>
      <dgm:t>
        <a:bodyPr/>
        <a:lstStyle/>
        <a:p>
          <a:endParaRPr lang="en-US"/>
        </a:p>
      </dgm:t>
    </dgm:pt>
    <dgm:pt modelId="{20DF7471-CB88-4D5A-93A2-7A15BAB184C4}">
      <dgm:prSet phldrT="[Text]"/>
      <dgm:spPr/>
      <dgm:t>
        <a:bodyPr/>
        <a:lstStyle/>
        <a:p>
          <a:r>
            <a:rPr lang="de-CH" dirty="0" err="1" smtClean="0"/>
            <a:t>Platelets</a:t>
          </a:r>
          <a:r>
            <a:rPr lang="de-CH" dirty="0" smtClean="0"/>
            <a:t> </a:t>
          </a:r>
          <a:r>
            <a:rPr lang="de-CH" dirty="0" err="1" smtClean="0"/>
            <a:t>and</a:t>
          </a:r>
          <a:r>
            <a:rPr lang="de-CH" dirty="0" smtClean="0"/>
            <a:t> </a:t>
          </a:r>
          <a:r>
            <a:rPr lang="de-CH" dirty="0" err="1" smtClean="0"/>
            <a:t>factor</a:t>
          </a:r>
          <a:r>
            <a:rPr lang="de-CH" dirty="0" smtClean="0"/>
            <a:t> V </a:t>
          </a:r>
          <a:r>
            <a:rPr lang="de-CH" dirty="0" err="1" smtClean="0"/>
            <a:t>reach</a:t>
          </a:r>
          <a:r>
            <a:rPr lang="de-CH" dirty="0" smtClean="0"/>
            <a:t> </a:t>
          </a:r>
          <a:r>
            <a:rPr lang="de-CH" dirty="0" err="1" smtClean="0"/>
            <a:t>critical</a:t>
          </a:r>
          <a:r>
            <a:rPr lang="de-CH" dirty="0" smtClean="0"/>
            <a:t> </a:t>
          </a:r>
          <a:r>
            <a:rPr lang="de-CH" dirty="0" err="1" smtClean="0"/>
            <a:t>level</a:t>
          </a:r>
          <a:r>
            <a:rPr lang="de-CH" dirty="0" smtClean="0"/>
            <a:t> </a:t>
          </a:r>
          <a:endParaRPr lang="en-US" dirty="0"/>
        </a:p>
      </dgm:t>
    </dgm:pt>
    <dgm:pt modelId="{53872B39-896F-4C74-9D96-34D67F56ADF2}" type="parTrans" cxnId="{25E9B958-B4AA-4FB1-939F-B9CD5408824E}">
      <dgm:prSet/>
      <dgm:spPr/>
      <dgm:t>
        <a:bodyPr/>
        <a:lstStyle/>
        <a:p>
          <a:endParaRPr lang="en-US"/>
        </a:p>
      </dgm:t>
    </dgm:pt>
    <dgm:pt modelId="{E2E9DEA2-BBE9-421A-8AEC-CB872A4CF24B}" type="sibTrans" cxnId="{25E9B958-B4AA-4FB1-939F-B9CD5408824E}">
      <dgm:prSet/>
      <dgm:spPr/>
      <dgm:t>
        <a:bodyPr/>
        <a:lstStyle/>
        <a:p>
          <a:endParaRPr lang="en-US"/>
        </a:p>
      </dgm:t>
    </dgm:pt>
    <dgm:pt modelId="{77E23EA3-0382-4DE2-84C4-7B902428F5C2}">
      <dgm:prSet phldrT="[Text]"/>
      <dgm:spPr/>
      <dgm:t>
        <a:bodyPr/>
        <a:lstStyle/>
        <a:p>
          <a:r>
            <a:rPr lang="de-CH" dirty="0" err="1" smtClean="0"/>
            <a:t>Factor</a:t>
          </a:r>
          <a:r>
            <a:rPr lang="de-CH" dirty="0" smtClean="0"/>
            <a:t> VII </a:t>
          </a:r>
          <a:r>
            <a:rPr lang="de-CH" dirty="0" err="1" smtClean="0"/>
            <a:t>reaches</a:t>
          </a:r>
          <a:r>
            <a:rPr lang="de-CH" dirty="0" smtClean="0"/>
            <a:t> </a:t>
          </a:r>
          <a:r>
            <a:rPr lang="de-CH" dirty="0" err="1" smtClean="0"/>
            <a:t>critical</a:t>
          </a:r>
          <a:r>
            <a:rPr lang="de-CH" dirty="0" smtClean="0"/>
            <a:t> </a:t>
          </a:r>
          <a:r>
            <a:rPr lang="de-CH" dirty="0" err="1" smtClean="0"/>
            <a:t>level</a:t>
          </a:r>
          <a:r>
            <a:rPr lang="de-CH" dirty="0" smtClean="0"/>
            <a:t> </a:t>
          </a:r>
          <a:endParaRPr lang="en-US" dirty="0"/>
        </a:p>
      </dgm:t>
    </dgm:pt>
    <dgm:pt modelId="{A84B81EF-E669-469D-AEF3-C1C4F93DD1F4}" type="parTrans" cxnId="{9B53118C-3C96-4DFF-9F2F-9CF04F50E18F}">
      <dgm:prSet/>
      <dgm:spPr/>
      <dgm:t>
        <a:bodyPr/>
        <a:lstStyle/>
        <a:p>
          <a:endParaRPr lang="en-US"/>
        </a:p>
      </dgm:t>
    </dgm:pt>
    <dgm:pt modelId="{D9A18C9C-B04F-4566-B9F9-AB97862C1BF3}" type="sibTrans" cxnId="{9B53118C-3C96-4DFF-9F2F-9CF04F50E18F}">
      <dgm:prSet/>
      <dgm:spPr/>
      <dgm:t>
        <a:bodyPr/>
        <a:lstStyle/>
        <a:p>
          <a:endParaRPr lang="en-US"/>
        </a:p>
      </dgm:t>
    </dgm:pt>
    <dgm:pt modelId="{9186E99C-3777-4C8D-9E4D-B8B2BD4F1448}" type="pres">
      <dgm:prSet presAssocID="{8BE10FA1-F05E-4B93-812E-580AF3759394}" presName="Name0" presStyleCnt="0">
        <dgm:presLayoutVars>
          <dgm:chMax val="7"/>
          <dgm:chPref val="5"/>
        </dgm:presLayoutVars>
      </dgm:prSet>
      <dgm:spPr/>
      <dgm:t>
        <a:bodyPr/>
        <a:lstStyle/>
        <a:p>
          <a:endParaRPr lang="en-US"/>
        </a:p>
      </dgm:t>
    </dgm:pt>
    <dgm:pt modelId="{28FA858E-2061-4749-B3C7-DB897AC28D87}" type="pres">
      <dgm:prSet presAssocID="{8BE10FA1-F05E-4B93-812E-580AF3759394}" presName="arrowNode" presStyleLbl="node1" presStyleIdx="0" presStyleCnt="1"/>
      <dgm:spPr/>
    </dgm:pt>
    <dgm:pt modelId="{5FAE04DF-7ADB-4D9C-85B3-8E282DCDA195}" type="pres">
      <dgm:prSet presAssocID="{D7729D5F-0D65-4623-9EAD-0106823A8047}" presName="txNode1" presStyleLbl="revTx" presStyleIdx="0" presStyleCnt="5">
        <dgm:presLayoutVars>
          <dgm:bulletEnabled val="1"/>
        </dgm:presLayoutVars>
      </dgm:prSet>
      <dgm:spPr/>
      <dgm:t>
        <a:bodyPr/>
        <a:lstStyle/>
        <a:p>
          <a:endParaRPr lang="en-US"/>
        </a:p>
      </dgm:t>
    </dgm:pt>
    <dgm:pt modelId="{006FC879-4099-4669-B999-F981DBD74704}" type="pres">
      <dgm:prSet presAssocID="{2FCC1B2F-1CE5-4B49-8775-92D47B431A6B}" presName="txNode2" presStyleLbl="revTx" presStyleIdx="1" presStyleCnt="5">
        <dgm:presLayoutVars>
          <dgm:bulletEnabled val="1"/>
        </dgm:presLayoutVars>
      </dgm:prSet>
      <dgm:spPr/>
      <dgm:t>
        <a:bodyPr/>
        <a:lstStyle/>
        <a:p>
          <a:endParaRPr lang="en-US"/>
        </a:p>
      </dgm:t>
    </dgm:pt>
    <dgm:pt modelId="{50210BD8-10C9-47F3-926D-645A8D726488}" type="pres">
      <dgm:prSet presAssocID="{71964A93-E57D-4F90-8A09-CE869AB0C103}" presName="dotNode2" presStyleCnt="0"/>
      <dgm:spPr/>
    </dgm:pt>
    <dgm:pt modelId="{DE31D8E0-FC82-480B-BB29-A303D0236919}" type="pres">
      <dgm:prSet presAssocID="{71964A93-E57D-4F90-8A09-CE869AB0C103}" presName="dotRepeatNode" presStyleLbl="fgShp" presStyleIdx="0" presStyleCnt="3"/>
      <dgm:spPr/>
      <dgm:t>
        <a:bodyPr/>
        <a:lstStyle/>
        <a:p>
          <a:endParaRPr lang="en-US"/>
        </a:p>
      </dgm:t>
    </dgm:pt>
    <dgm:pt modelId="{C7CC7AB3-7BDC-48A5-BBD7-83CD4CA7FBFB}" type="pres">
      <dgm:prSet presAssocID="{998DA777-FD9B-4D34-B15A-7769D42391E2}" presName="txNode3" presStyleLbl="revTx" presStyleIdx="2" presStyleCnt="5">
        <dgm:presLayoutVars>
          <dgm:bulletEnabled val="1"/>
        </dgm:presLayoutVars>
      </dgm:prSet>
      <dgm:spPr/>
      <dgm:t>
        <a:bodyPr/>
        <a:lstStyle/>
        <a:p>
          <a:endParaRPr lang="en-US"/>
        </a:p>
      </dgm:t>
    </dgm:pt>
    <dgm:pt modelId="{35261C10-3F74-4E7E-88B4-E7F8430BF920}" type="pres">
      <dgm:prSet presAssocID="{F2640278-9C10-4593-B4A3-B83FFAB4137D}" presName="dotNode3" presStyleCnt="0"/>
      <dgm:spPr/>
    </dgm:pt>
    <dgm:pt modelId="{B38CFBC2-27AA-4368-9E7F-43DBB66D6C9E}" type="pres">
      <dgm:prSet presAssocID="{F2640278-9C10-4593-B4A3-B83FFAB4137D}" presName="dotRepeatNode" presStyleLbl="fgShp" presStyleIdx="1" presStyleCnt="3"/>
      <dgm:spPr/>
      <dgm:t>
        <a:bodyPr/>
        <a:lstStyle/>
        <a:p>
          <a:endParaRPr lang="en-US"/>
        </a:p>
      </dgm:t>
    </dgm:pt>
    <dgm:pt modelId="{2DF4F49E-5779-4AB4-9FB1-FB962BC47C7B}" type="pres">
      <dgm:prSet presAssocID="{EDFC7934-BD10-4DA4-B6E5-5242A2C0FE41}" presName="txNode4" presStyleLbl="revTx" presStyleIdx="3" presStyleCnt="5">
        <dgm:presLayoutVars>
          <dgm:bulletEnabled val="1"/>
        </dgm:presLayoutVars>
      </dgm:prSet>
      <dgm:spPr/>
      <dgm:t>
        <a:bodyPr/>
        <a:lstStyle/>
        <a:p>
          <a:endParaRPr lang="en-US"/>
        </a:p>
      </dgm:t>
    </dgm:pt>
    <dgm:pt modelId="{B5D2C19B-1874-4A16-BA9E-FFB3FF1AA398}" type="pres">
      <dgm:prSet presAssocID="{C2ACDBF4-BED5-4EB6-89F7-5467F2EC949A}" presName="dotNode4" presStyleCnt="0"/>
      <dgm:spPr/>
    </dgm:pt>
    <dgm:pt modelId="{81EC4A28-D2D8-47F0-AFEB-EA75DF83A312}" type="pres">
      <dgm:prSet presAssocID="{C2ACDBF4-BED5-4EB6-89F7-5467F2EC949A}" presName="dotRepeatNode" presStyleLbl="fgShp" presStyleIdx="2" presStyleCnt="3"/>
      <dgm:spPr/>
      <dgm:t>
        <a:bodyPr/>
        <a:lstStyle/>
        <a:p>
          <a:endParaRPr lang="en-US"/>
        </a:p>
      </dgm:t>
    </dgm:pt>
    <dgm:pt modelId="{A4AEBF6F-6515-4D23-8BAF-D495F1D7BCF6}" type="pres">
      <dgm:prSet presAssocID="{3969CC88-1F5C-42AA-BD60-99FCD98E75F5}" presName="txNode5" presStyleLbl="revTx" presStyleIdx="4" presStyleCnt="5">
        <dgm:presLayoutVars>
          <dgm:bulletEnabled val="1"/>
        </dgm:presLayoutVars>
      </dgm:prSet>
      <dgm:spPr/>
      <dgm:t>
        <a:bodyPr/>
        <a:lstStyle/>
        <a:p>
          <a:endParaRPr lang="en-US"/>
        </a:p>
      </dgm:t>
    </dgm:pt>
  </dgm:ptLst>
  <dgm:cxnLst>
    <dgm:cxn modelId="{9BC0F07A-33B4-4B54-B3C1-3F1FC3090A80}" type="presOf" srcId="{F2640278-9C10-4593-B4A3-B83FFAB4137D}" destId="{B38CFBC2-27AA-4368-9E7F-43DBB66D6C9E}" srcOrd="0" destOrd="0" presId="urn:microsoft.com/office/officeart/2009/3/layout/DescendingProcess"/>
    <dgm:cxn modelId="{7F959B1A-9E1E-4674-90AF-09CA464B289F}" srcId="{2FCC1B2F-1CE5-4B49-8775-92D47B431A6B}" destId="{FB7B0FD1-B87E-4831-9400-99DACFF3569A}" srcOrd="0" destOrd="0" parTransId="{69909AA1-F7D9-4A51-BF71-BBD18A3A3D6E}" sibTransId="{F50CFD5E-7941-4801-AE49-A0E4E482EB27}"/>
    <dgm:cxn modelId="{48E0A2F5-59A9-470F-A5E9-9F81AED4368B}" type="presOf" srcId="{D7729D5F-0D65-4623-9EAD-0106823A8047}" destId="{5FAE04DF-7ADB-4D9C-85B3-8E282DCDA195}" srcOrd="0" destOrd="0" presId="urn:microsoft.com/office/officeart/2009/3/layout/DescendingProcess"/>
    <dgm:cxn modelId="{CD1F3AE8-8688-4585-8BA8-6150C0B75F9A}" srcId="{8BE10FA1-F05E-4B93-812E-580AF3759394}" destId="{D7729D5F-0D65-4623-9EAD-0106823A8047}" srcOrd="0" destOrd="0" parTransId="{133B7575-E239-4741-B164-D44892DF8778}" sibTransId="{DE1A0295-3381-42C7-B58F-1A9E2C9C8F14}"/>
    <dgm:cxn modelId="{0C1B296A-9A5B-49BE-AEC9-93408B9B0F7B}" type="presOf" srcId="{C2ACDBF4-BED5-4EB6-89F7-5467F2EC949A}" destId="{81EC4A28-D2D8-47F0-AFEB-EA75DF83A312}" srcOrd="0" destOrd="0" presId="urn:microsoft.com/office/officeart/2009/3/layout/DescendingProcess"/>
    <dgm:cxn modelId="{78CA52A2-626C-4120-AF50-F3BF3BCAABA7}" srcId="{8BE10FA1-F05E-4B93-812E-580AF3759394}" destId="{3969CC88-1F5C-42AA-BD60-99FCD98E75F5}" srcOrd="4" destOrd="0" parTransId="{D57D6EB7-2A3B-425A-8718-07232825239E}" sibTransId="{C744EE9E-72F1-434A-B5E0-F1FC8F0CE4B3}"/>
    <dgm:cxn modelId="{F894E611-D9FC-4B0D-BB6E-174E72D1C6F8}" type="presOf" srcId="{3969CC88-1F5C-42AA-BD60-99FCD98E75F5}" destId="{A4AEBF6F-6515-4D23-8BAF-D495F1D7BCF6}" srcOrd="0" destOrd="0" presId="urn:microsoft.com/office/officeart/2009/3/layout/DescendingProcess"/>
    <dgm:cxn modelId="{D8164E6C-EA8D-4815-95C2-3CED4DB26A0A}" type="presOf" srcId="{998DA777-FD9B-4D34-B15A-7769D42391E2}" destId="{C7CC7AB3-7BDC-48A5-BBD7-83CD4CA7FBFB}" srcOrd="0" destOrd="0" presId="urn:microsoft.com/office/officeart/2009/3/layout/DescendingProcess"/>
    <dgm:cxn modelId="{21A4984E-9D46-4D86-ABBA-3021FFC972E1}" type="presOf" srcId="{71964A93-E57D-4F90-8A09-CE869AB0C103}" destId="{DE31D8E0-FC82-480B-BB29-A303D0236919}" srcOrd="0" destOrd="0" presId="urn:microsoft.com/office/officeart/2009/3/layout/DescendingProcess"/>
    <dgm:cxn modelId="{25E9B958-B4AA-4FB1-939F-B9CD5408824E}" srcId="{EDFC7934-BD10-4DA4-B6E5-5242A2C0FE41}" destId="{20DF7471-CB88-4D5A-93A2-7A15BAB184C4}" srcOrd="0" destOrd="0" parTransId="{53872B39-896F-4C74-9D96-34D67F56ADF2}" sibTransId="{E2E9DEA2-BBE9-421A-8AEC-CB872A4CF24B}"/>
    <dgm:cxn modelId="{CE35F8D6-A34F-4AA7-B4C7-38E797086217}" type="presOf" srcId="{FB7B0FD1-B87E-4831-9400-99DACFF3569A}" destId="{006FC879-4099-4669-B999-F981DBD74704}" srcOrd="0" destOrd="1" presId="urn:microsoft.com/office/officeart/2009/3/layout/DescendingProcess"/>
    <dgm:cxn modelId="{754E266E-E521-4909-A6B8-B1E7E45A6728}" srcId="{8BE10FA1-F05E-4B93-812E-580AF3759394}" destId="{998DA777-FD9B-4D34-B15A-7769D42391E2}" srcOrd="2" destOrd="0" parTransId="{A3DCF511-7078-42F0-843C-AF99E0410937}" sibTransId="{F2640278-9C10-4593-B4A3-B83FFAB4137D}"/>
    <dgm:cxn modelId="{9B53118C-3C96-4DFF-9F2F-9CF04F50E18F}" srcId="{3969CC88-1F5C-42AA-BD60-99FCD98E75F5}" destId="{77E23EA3-0382-4DE2-84C4-7B902428F5C2}" srcOrd="0" destOrd="0" parTransId="{A84B81EF-E669-469D-AEF3-C1C4F93DD1F4}" sibTransId="{D9A18C9C-B04F-4566-B9F9-AB97862C1BF3}"/>
    <dgm:cxn modelId="{6A8DAAD6-9175-47BF-A3A3-77FA0390726D}" type="presOf" srcId="{8BE10FA1-F05E-4B93-812E-580AF3759394}" destId="{9186E99C-3777-4C8D-9E4D-B8B2BD4F1448}" srcOrd="0" destOrd="0" presId="urn:microsoft.com/office/officeart/2009/3/layout/DescendingProcess"/>
    <dgm:cxn modelId="{BE333182-355D-490A-ACE6-E504A86B16F8}" srcId="{8BE10FA1-F05E-4B93-812E-580AF3759394}" destId="{2FCC1B2F-1CE5-4B49-8775-92D47B431A6B}" srcOrd="1" destOrd="0" parTransId="{FD781BBB-4D4B-4FEB-8CCB-8F8D8F1190F3}" sibTransId="{71964A93-E57D-4F90-8A09-CE869AB0C103}"/>
    <dgm:cxn modelId="{A8C77686-A193-4FBD-B84F-642B6DC3E974}" srcId="{8BE10FA1-F05E-4B93-812E-580AF3759394}" destId="{EDFC7934-BD10-4DA4-B6E5-5242A2C0FE41}" srcOrd="3" destOrd="0" parTransId="{985DCC75-36C6-46A0-8642-DFC4AF2AAC9A}" sibTransId="{C2ACDBF4-BED5-4EB6-89F7-5467F2EC949A}"/>
    <dgm:cxn modelId="{4B4EBAFF-536C-4A73-9A52-2652BC8D4104}" srcId="{998DA777-FD9B-4D34-B15A-7769D42391E2}" destId="{2F2C9AB7-4F7A-4327-A037-552134E2A25E}" srcOrd="0" destOrd="0" parTransId="{71BE86FC-F17E-47AC-9877-AD262E540EA9}" sibTransId="{738A1E1F-34C7-4792-9B42-07A5796D6F6F}"/>
    <dgm:cxn modelId="{6CACC320-120B-41FE-870F-7F00334BA33A}" type="presOf" srcId="{20DF7471-CB88-4D5A-93A2-7A15BAB184C4}" destId="{2DF4F49E-5779-4AB4-9FB1-FB962BC47C7B}" srcOrd="0" destOrd="1" presId="urn:microsoft.com/office/officeart/2009/3/layout/DescendingProcess"/>
    <dgm:cxn modelId="{DB974A66-8F59-40AE-B0D9-97B81934E6E0}" type="presOf" srcId="{2F2C9AB7-4F7A-4327-A037-552134E2A25E}" destId="{C7CC7AB3-7BDC-48A5-BBD7-83CD4CA7FBFB}" srcOrd="0" destOrd="1" presId="urn:microsoft.com/office/officeart/2009/3/layout/DescendingProcess"/>
    <dgm:cxn modelId="{5CEB0A98-EDBC-45D7-BC0A-2CBD0E045914}" type="presOf" srcId="{2FCC1B2F-1CE5-4B49-8775-92D47B431A6B}" destId="{006FC879-4099-4669-B999-F981DBD74704}" srcOrd="0" destOrd="0" presId="urn:microsoft.com/office/officeart/2009/3/layout/DescendingProcess"/>
    <dgm:cxn modelId="{0AAC55A3-D14F-4A93-A2C8-164E159B6AD0}" type="presOf" srcId="{EDFC7934-BD10-4DA4-B6E5-5242A2C0FE41}" destId="{2DF4F49E-5779-4AB4-9FB1-FB962BC47C7B}" srcOrd="0" destOrd="0" presId="urn:microsoft.com/office/officeart/2009/3/layout/DescendingProcess"/>
    <dgm:cxn modelId="{B79295AC-86D3-41F2-9158-3C3D50DD6845}" type="presOf" srcId="{77E23EA3-0382-4DE2-84C4-7B902428F5C2}" destId="{A4AEBF6F-6515-4D23-8BAF-D495F1D7BCF6}" srcOrd="0" destOrd="1" presId="urn:microsoft.com/office/officeart/2009/3/layout/DescendingProcess"/>
    <dgm:cxn modelId="{3D37889A-EA8E-4798-9925-AD4D4ED777D6}" type="presParOf" srcId="{9186E99C-3777-4C8D-9E4D-B8B2BD4F1448}" destId="{28FA858E-2061-4749-B3C7-DB897AC28D87}" srcOrd="0" destOrd="0" presId="urn:microsoft.com/office/officeart/2009/3/layout/DescendingProcess"/>
    <dgm:cxn modelId="{4F3A3F98-4AA0-449F-B3D1-20EF38FEB132}" type="presParOf" srcId="{9186E99C-3777-4C8D-9E4D-B8B2BD4F1448}" destId="{5FAE04DF-7ADB-4D9C-85B3-8E282DCDA195}" srcOrd="1" destOrd="0" presId="urn:microsoft.com/office/officeart/2009/3/layout/DescendingProcess"/>
    <dgm:cxn modelId="{25BC495A-97B5-410E-B199-9663B54C2E22}" type="presParOf" srcId="{9186E99C-3777-4C8D-9E4D-B8B2BD4F1448}" destId="{006FC879-4099-4669-B999-F981DBD74704}" srcOrd="2" destOrd="0" presId="urn:microsoft.com/office/officeart/2009/3/layout/DescendingProcess"/>
    <dgm:cxn modelId="{9A21CB4E-B158-4999-A841-12159B47F83F}" type="presParOf" srcId="{9186E99C-3777-4C8D-9E4D-B8B2BD4F1448}" destId="{50210BD8-10C9-47F3-926D-645A8D726488}" srcOrd="3" destOrd="0" presId="urn:microsoft.com/office/officeart/2009/3/layout/DescendingProcess"/>
    <dgm:cxn modelId="{42009CDA-1459-43E9-91FE-FBC296A5567F}" type="presParOf" srcId="{50210BD8-10C9-47F3-926D-645A8D726488}" destId="{DE31D8E0-FC82-480B-BB29-A303D0236919}" srcOrd="0" destOrd="0" presId="urn:microsoft.com/office/officeart/2009/3/layout/DescendingProcess"/>
    <dgm:cxn modelId="{55468BCA-0E57-4562-A713-6761FB8EC66E}" type="presParOf" srcId="{9186E99C-3777-4C8D-9E4D-B8B2BD4F1448}" destId="{C7CC7AB3-7BDC-48A5-BBD7-83CD4CA7FBFB}" srcOrd="4" destOrd="0" presId="urn:microsoft.com/office/officeart/2009/3/layout/DescendingProcess"/>
    <dgm:cxn modelId="{56AD8F25-2B40-4CD7-871E-74CD0A1937CE}" type="presParOf" srcId="{9186E99C-3777-4C8D-9E4D-B8B2BD4F1448}" destId="{35261C10-3F74-4E7E-88B4-E7F8430BF920}" srcOrd="5" destOrd="0" presId="urn:microsoft.com/office/officeart/2009/3/layout/DescendingProcess"/>
    <dgm:cxn modelId="{11782B67-4E32-4D68-A9E8-E31BFD8BA4AA}" type="presParOf" srcId="{35261C10-3F74-4E7E-88B4-E7F8430BF920}" destId="{B38CFBC2-27AA-4368-9E7F-43DBB66D6C9E}" srcOrd="0" destOrd="0" presId="urn:microsoft.com/office/officeart/2009/3/layout/DescendingProcess"/>
    <dgm:cxn modelId="{605FF34F-8194-4E2C-BF53-D2DC3209E092}" type="presParOf" srcId="{9186E99C-3777-4C8D-9E4D-B8B2BD4F1448}" destId="{2DF4F49E-5779-4AB4-9FB1-FB962BC47C7B}" srcOrd="6" destOrd="0" presId="urn:microsoft.com/office/officeart/2009/3/layout/DescendingProcess"/>
    <dgm:cxn modelId="{73886B54-F441-411F-A2F0-1418425F5B22}" type="presParOf" srcId="{9186E99C-3777-4C8D-9E4D-B8B2BD4F1448}" destId="{B5D2C19B-1874-4A16-BA9E-FFB3FF1AA398}" srcOrd="7" destOrd="0" presId="urn:microsoft.com/office/officeart/2009/3/layout/DescendingProcess"/>
    <dgm:cxn modelId="{9133C1BD-E36F-45A1-B816-2BEB86169595}" type="presParOf" srcId="{B5D2C19B-1874-4A16-BA9E-FFB3FF1AA398}" destId="{81EC4A28-D2D8-47F0-AFEB-EA75DF83A312}" srcOrd="0" destOrd="0" presId="urn:microsoft.com/office/officeart/2009/3/layout/DescendingProcess"/>
    <dgm:cxn modelId="{39A1AEEC-6D6D-4E9F-9DD6-CE3460A0FBDE}" type="presParOf" srcId="{9186E99C-3777-4C8D-9E4D-B8B2BD4F1448}" destId="{A4AEBF6F-6515-4D23-8BAF-D495F1D7BCF6}" srcOrd="8"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A858E-2061-4749-B3C7-DB897AC28D87}">
      <dsp:nvSpPr>
        <dsp:cNvPr id="0" name=""/>
        <dsp:cNvSpPr/>
      </dsp:nvSpPr>
      <dsp:spPr>
        <a:xfrm rot="4396374">
          <a:off x="1062985" y="802638"/>
          <a:ext cx="3481973" cy="2428242"/>
        </a:xfrm>
        <a:prstGeom prst="swooshArrow">
          <a:avLst>
            <a:gd name="adj1" fmla="val 16310"/>
            <a:gd name="adj2" fmla="val 313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31D8E0-FC82-480B-BB29-A303D0236919}">
      <dsp:nvSpPr>
        <dsp:cNvPr id="0" name=""/>
        <dsp:cNvSpPr/>
      </dsp:nvSpPr>
      <dsp:spPr>
        <a:xfrm>
          <a:off x="2367343" y="1119705"/>
          <a:ext cx="87930" cy="87930"/>
        </a:xfrm>
        <a:prstGeom prst="ellipse">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8CFBC2-27AA-4368-9E7F-43DBB66D6C9E}">
      <dsp:nvSpPr>
        <dsp:cNvPr id="0" name=""/>
        <dsp:cNvSpPr/>
      </dsp:nvSpPr>
      <dsp:spPr>
        <a:xfrm>
          <a:off x="2969427" y="1605340"/>
          <a:ext cx="87930" cy="87930"/>
        </a:xfrm>
        <a:prstGeom prst="ellipse">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EC4A28-D2D8-47F0-AFEB-EA75DF83A312}">
      <dsp:nvSpPr>
        <dsp:cNvPr id="0" name=""/>
        <dsp:cNvSpPr/>
      </dsp:nvSpPr>
      <dsp:spPr>
        <a:xfrm>
          <a:off x="3420656" y="2173260"/>
          <a:ext cx="87930" cy="87930"/>
        </a:xfrm>
        <a:prstGeom prst="ellipse">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AE04DF-7ADB-4D9C-85B3-8E282DCDA195}">
      <dsp:nvSpPr>
        <dsp:cNvPr id="0" name=""/>
        <dsp:cNvSpPr/>
      </dsp:nvSpPr>
      <dsp:spPr>
        <a:xfrm>
          <a:off x="829564" y="0"/>
          <a:ext cx="1641642" cy="645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b" anchorCtr="0">
          <a:noAutofit/>
        </a:bodyPr>
        <a:lstStyle/>
        <a:p>
          <a:pPr lvl="0" algn="ctr" defTabSz="622300">
            <a:lnSpc>
              <a:spcPct val="90000"/>
            </a:lnSpc>
            <a:spcBef>
              <a:spcPct val="0"/>
            </a:spcBef>
            <a:spcAft>
              <a:spcPct val="35000"/>
            </a:spcAft>
          </a:pPr>
          <a:r>
            <a:rPr lang="de-CH" sz="1400" b="1" kern="1200" dirty="0" smtClean="0">
              <a:solidFill>
                <a:srgbClr val="C00000"/>
              </a:solidFill>
            </a:rPr>
            <a:t>65% </a:t>
          </a:r>
          <a:r>
            <a:rPr lang="de-CH" sz="1400" b="1" kern="1200" dirty="0" err="1" smtClean="0">
              <a:solidFill>
                <a:srgbClr val="C00000"/>
              </a:solidFill>
            </a:rPr>
            <a:t>blood</a:t>
          </a:r>
          <a:r>
            <a:rPr lang="de-CH" sz="1400" b="1" kern="1200" dirty="0" smtClean="0">
              <a:solidFill>
                <a:srgbClr val="C00000"/>
              </a:solidFill>
            </a:rPr>
            <a:t> </a:t>
          </a:r>
          <a:r>
            <a:rPr lang="de-CH" sz="1400" b="1" kern="1200" dirty="0" err="1" smtClean="0">
              <a:solidFill>
                <a:srgbClr val="C00000"/>
              </a:solidFill>
            </a:rPr>
            <a:t>loss</a:t>
          </a:r>
          <a:endParaRPr lang="en-US" sz="1400" b="1" kern="1200" dirty="0">
            <a:solidFill>
              <a:srgbClr val="C00000"/>
            </a:solidFill>
          </a:endParaRPr>
        </a:p>
      </dsp:txBody>
      <dsp:txXfrm>
        <a:off x="829564" y="0"/>
        <a:ext cx="1641642" cy="645363"/>
      </dsp:txXfrm>
    </dsp:sp>
    <dsp:sp modelId="{006FC879-4099-4669-B999-F981DBD74704}">
      <dsp:nvSpPr>
        <dsp:cNvPr id="0" name=""/>
        <dsp:cNvSpPr/>
      </dsp:nvSpPr>
      <dsp:spPr>
        <a:xfrm>
          <a:off x="2870525" y="840988"/>
          <a:ext cx="2395910" cy="645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lvl="0" algn="l" defTabSz="622300">
            <a:lnSpc>
              <a:spcPct val="90000"/>
            </a:lnSpc>
            <a:spcBef>
              <a:spcPct val="0"/>
            </a:spcBef>
            <a:spcAft>
              <a:spcPct val="35000"/>
            </a:spcAft>
          </a:pPr>
          <a:r>
            <a:rPr lang="de-CH" sz="1400" b="1" kern="1200" dirty="0" smtClean="0">
              <a:solidFill>
                <a:srgbClr val="C00000"/>
              </a:solidFill>
            </a:rPr>
            <a:t>142% </a:t>
          </a:r>
          <a:r>
            <a:rPr lang="de-CH" sz="1400" b="1" kern="1200" dirty="0" err="1" smtClean="0">
              <a:solidFill>
                <a:srgbClr val="C00000"/>
              </a:solidFill>
            </a:rPr>
            <a:t>blood</a:t>
          </a:r>
          <a:r>
            <a:rPr lang="de-CH" sz="1400" b="1" kern="1200" dirty="0" smtClean="0">
              <a:solidFill>
                <a:srgbClr val="C00000"/>
              </a:solidFill>
            </a:rPr>
            <a:t> </a:t>
          </a:r>
          <a:r>
            <a:rPr lang="de-CH" sz="1400" b="1" kern="1200" dirty="0" err="1" smtClean="0">
              <a:solidFill>
                <a:srgbClr val="C00000"/>
              </a:solidFill>
            </a:rPr>
            <a:t>loss</a:t>
          </a:r>
          <a:endParaRPr lang="en-US" sz="1400" b="1" kern="1200" dirty="0">
            <a:solidFill>
              <a:srgbClr val="C00000"/>
            </a:solidFill>
          </a:endParaRPr>
        </a:p>
        <a:p>
          <a:pPr marL="57150" lvl="1" indent="-57150" algn="l" defTabSz="488950">
            <a:lnSpc>
              <a:spcPct val="90000"/>
            </a:lnSpc>
            <a:spcBef>
              <a:spcPct val="0"/>
            </a:spcBef>
            <a:spcAft>
              <a:spcPct val="15000"/>
            </a:spcAft>
            <a:buChar char="••"/>
          </a:pPr>
          <a:r>
            <a:rPr lang="de-CH" sz="1100" kern="1200" dirty="0" smtClean="0"/>
            <a:t>Fibrinogen  </a:t>
          </a:r>
          <a:r>
            <a:rPr lang="de-CH" sz="1100" kern="1200" dirty="0" err="1" smtClean="0"/>
            <a:t>reaches</a:t>
          </a:r>
          <a:r>
            <a:rPr lang="de-CH" sz="1100" kern="1200" dirty="0" smtClean="0"/>
            <a:t> </a:t>
          </a:r>
          <a:r>
            <a:rPr lang="de-CH" sz="1100" kern="1200" dirty="0" err="1" smtClean="0"/>
            <a:t>critical</a:t>
          </a:r>
          <a:r>
            <a:rPr lang="de-CH" sz="1100" kern="1200" dirty="0" smtClean="0"/>
            <a:t> </a:t>
          </a:r>
          <a:r>
            <a:rPr lang="de-CH" sz="1100" kern="1200" dirty="0" err="1" smtClean="0"/>
            <a:t>level</a:t>
          </a:r>
          <a:r>
            <a:rPr lang="de-CH" sz="1100" kern="1200" dirty="0" smtClean="0"/>
            <a:t> 1g/</a:t>
          </a:r>
          <a:r>
            <a:rPr lang="de-CH" sz="1100" kern="1200" dirty="0" err="1" smtClean="0"/>
            <a:t>dL</a:t>
          </a:r>
          <a:r>
            <a:rPr lang="de-CH" sz="1100" kern="1200" dirty="0" smtClean="0"/>
            <a:t> </a:t>
          </a:r>
          <a:endParaRPr lang="en-US" sz="1100" kern="1200" dirty="0"/>
        </a:p>
      </dsp:txBody>
      <dsp:txXfrm>
        <a:off x="2870525" y="840988"/>
        <a:ext cx="2395910" cy="645363"/>
      </dsp:txXfrm>
    </dsp:sp>
    <dsp:sp modelId="{C7CC7AB3-7BDC-48A5-BBD7-83CD4CA7FBFB}">
      <dsp:nvSpPr>
        <dsp:cNvPr id="0" name=""/>
        <dsp:cNvSpPr/>
      </dsp:nvSpPr>
      <dsp:spPr>
        <a:xfrm>
          <a:off x="829564" y="1326624"/>
          <a:ext cx="1907854" cy="645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lvl="0" algn="l" defTabSz="622300">
            <a:lnSpc>
              <a:spcPct val="90000"/>
            </a:lnSpc>
            <a:spcBef>
              <a:spcPct val="0"/>
            </a:spcBef>
            <a:spcAft>
              <a:spcPct val="35000"/>
            </a:spcAft>
          </a:pPr>
          <a:r>
            <a:rPr lang="de-CH" sz="1400" b="1" kern="1200" dirty="0" smtClean="0">
              <a:solidFill>
                <a:srgbClr val="C00000"/>
              </a:solidFill>
            </a:rPr>
            <a:t>201% </a:t>
          </a:r>
          <a:r>
            <a:rPr lang="de-CH" sz="1400" b="1" kern="1200" dirty="0" err="1" smtClean="0">
              <a:solidFill>
                <a:srgbClr val="C00000"/>
              </a:solidFill>
            </a:rPr>
            <a:t>blood</a:t>
          </a:r>
          <a:r>
            <a:rPr lang="de-CH" sz="1400" b="1" kern="1200" dirty="0" smtClean="0">
              <a:solidFill>
                <a:srgbClr val="C00000"/>
              </a:solidFill>
            </a:rPr>
            <a:t> </a:t>
          </a:r>
          <a:r>
            <a:rPr lang="de-CH" sz="1400" b="1" kern="1200" dirty="0" err="1" smtClean="0">
              <a:solidFill>
                <a:srgbClr val="C00000"/>
              </a:solidFill>
            </a:rPr>
            <a:t>loss</a:t>
          </a:r>
          <a:endParaRPr lang="en-US" sz="1400" b="1" kern="1200" dirty="0">
            <a:solidFill>
              <a:srgbClr val="C00000"/>
            </a:solidFill>
          </a:endParaRPr>
        </a:p>
        <a:p>
          <a:pPr marL="57150" lvl="1" indent="-57150" algn="l" defTabSz="488950">
            <a:lnSpc>
              <a:spcPct val="90000"/>
            </a:lnSpc>
            <a:spcBef>
              <a:spcPct val="0"/>
            </a:spcBef>
            <a:spcAft>
              <a:spcPct val="15000"/>
            </a:spcAft>
            <a:buChar char="••"/>
          </a:pPr>
          <a:r>
            <a:rPr lang="de-CH" sz="1100" kern="1200" dirty="0" err="1" smtClean="0"/>
            <a:t>Prothrombin</a:t>
          </a:r>
          <a:r>
            <a:rPr lang="de-CH" sz="1100" kern="1200" dirty="0" smtClean="0"/>
            <a:t> </a:t>
          </a:r>
          <a:r>
            <a:rPr lang="de-CH" sz="1100" kern="1200" dirty="0" err="1" smtClean="0"/>
            <a:t>reaches</a:t>
          </a:r>
          <a:r>
            <a:rPr lang="de-CH" sz="1100" kern="1200" dirty="0" smtClean="0"/>
            <a:t> </a:t>
          </a:r>
          <a:r>
            <a:rPr lang="de-CH" sz="1100" kern="1200" dirty="0" err="1" smtClean="0"/>
            <a:t>critical</a:t>
          </a:r>
          <a:r>
            <a:rPr lang="de-CH" sz="1100" kern="1200" dirty="0" smtClean="0"/>
            <a:t> </a:t>
          </a:r>
          <a:r>
            <a:rPr lang="de-CH" sz="1100" kern="1200" dirty="0" err="1" smtClean="0"/>
            <a:t>level</a:t>
          </a:r>
          <a:r>
            <a:rPr lang="de-CH" sz="1100" kern="1200" dirty="0" smtClean="0"/>
            <a:t> </a:t>
          </a:r>
          <a:endParaRPr lang="en-US" sz="1100" kern="1200" dirty="0"/>
        </a:p>
      </dsp:txBody>
      <dsp:txXfrm>
        <a:off x="829564" y="1326624"/>
        <a:ext cx="1907854" cy="645363"/>
      </dsp:txXfrm>
    </dsp:sp>
    <dsp:sp modelId="{2DF4F49E-5779-4AB4-9FB1-FB962BC47C7B}">
      <dsp:nvSpPr>
        <dsp:cNvPr id="0" name=""/>
        <dsp:cNvSpPr/>
      </dsp:nvSpPr>
      <dsp:spPr>
        <a:xfrm>
          <a:off x="3802268" y="1894544"/>
          <a:ext cx="1464167" cy="645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lvl="0" algn="l" defTabSz="622300">
            <a:lnSpc>
              <a:spcPct val="90000"/>
            </a:lnSpc>
            <a:spcBef>
              <a:spcPct val="0"/>
            </a:spcBef>
            <a:spcAft>
              <a:spcPct val="35000"/>
            </a:spcAft>
          </a:pPr>
          <a:r>
            <a:rPr lang="de-CH" sz="1400" b="1" kern="1200" dirty="0" smtClean="0">
              <a:solidFill>
                <a:srgbClr val="C00000"/>
              </a:solidFill>
            </a:rPr>
            <a:t>230% </a:t>
          </a:r>
          <a:r>
            <a:rPr lang="de-CH" sz="1400" b="1" kern="1200" dirty="0" err="1" smtClean="0">
              <a:solidFill>
                <a:srgbClr val="C00000"/>
              </a:solidFill>
            </a:rPr>
            <a:t>blood</a:t>
          </a:r>
          <a:r>
            <a:rPr lang="de-CH" sz="1400" b="1" kern="1200" dirty="0" smtClean="0">
              <a:solidFill>
                <a:srgbClr val="C00000"/>
              </a:solidFill>
            </a:rPr>
            <a:t> </a:t>
          </a:r>
          <a:r>
            <a:rPr lang="de-CH" sz="1400" b="1" kern="1200" dirty="0" err="1" smtClean="0">
              <a:solidFill>
                <a:srgbClr val="C00000"/>
              </a:solidFill>
            </a:rPr>
            <a:t>loss</a:t>
          </a:r>
          <a:endParaRPr lang="en-US" sz="1400" b="1" kern="1200" dirty="0">
            <a:solidFill>
              <a:srgbClr val="C00000"/>
            </a:solidFill>
          </a:endParaRPr>
        </a:p>
        <a:p>
          <a:pPr marL="57150" lvl="1" indent="-57150" algn="l" defTabSz="488950">
            <a:lnSpc>
              <a:spcPct val="90000"/>
            </a:lnSpc>
            <a:spcBef>
              <a:spcPct val="0"/>
            </a:spcBef>
            <a:spcAft>
              <a:spcPct val="15000"/>
            </a:spcAft>
            <a:buChar char="••"/>
          </a:pPr>
          <a:r>
            <a:rPr lang="de-CH" sz="1100" kern="1200" dirty="0" err="1" smtClean="0"/>
            <a:t>Platelets</a:t>
          </a:r>
          <a:r>
            <a:rPr lang="de-CH" sz="1100" kern="1200" dirty="0" smtClean="0"/>
            <a:t> </a:t>
          </a:r>
          <a:r>
            <a:rPr lang="de-CH" sz="1100" kern="1200" dirty="0" err="1" smtClean="0"/>
            <a:t>and</a:t>
          </a:r>
          <a:r>
            <a:rPr lang="de-CH" sz="1100" kern="1200" dirty="0" smtClean="0"/>
            <a:t> </a:t>
          </a:r>
          <a:r>
            <a:rPr lang="de-CH" sz="1100" kern="1200" dirty="0" err="1" smtClean="0"/>
            <a:t>factor</a:t>
          </a:r>
          <a:r>
            <a:rPr lang="de-CH" sz="1100" kern="1200" dirty="0" smtClean="0"/>
            <a:t> V </a:t>
          </a:r>
          <a:r>
            <a:rPr lang="de-CH" sz="1100" kern="1200" dirty="0" err="1" smtClean="0"/>
            <a:t>reach</a:t>
          </a:r>
          <a:r>
            <a:rPr lang="de-CH" sz="1100" kern="1200" dirty="0" smtClean="0"/>
            <a:t> </a:t>
          </a:r>
          <a:r>
            <a:rPr lang="de-CH" sz="1100" kern="1200" dirty="0" err="1" smtClean="0"/>
            <a:t>critical</a:t>
          </a:r>
          <a:r>
            <a:rPr lang="de-CH" sz="1100" kern="1200" dirty="0" smtClean="0"/>
            <a:t> </a:t>
          </a:r>
          <a:r>
            <a:rPr lang="de-CH" sz="1100" kern="1200" dirty="0" err="1" smtClean="0"/>
            <a:t>level</a:t>
          </a:r>
          <a:r>
            <a:rPr lang="de-CH" sz="1100" kern="1200" dirty="0" smtClean="0"/>
            <a:t> </a:t>
          </a:r>
          <a:endParaRPr lang="en-US" sz="1100" kern="1200" dirty="0"/>
        </a:p>
      </dsp:txBody>
      <dsp:txXfrm>
        <a:off x="3802268" y="1894544"/>
        <a:ext cx="1464167" cy="645363"/>
      </dsp:txXfrm>
    </dsp:sp>
    <dsp:sp modelId="{A4AEBF6F-6515-4D23-8BAF-D495F1D7BCF6}">
      <dsp:nvSpPr>
        <dsp:cNvPr id="0" name=""/>
        <dsp:cNvSpPr/>
      </dsp:nvSpPr>
      <dsp:spPr>
        <a:xfrm>
          <a:off x="3048000" y="3388156"/>
          <a:ext cx="2218436" cy="645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lvl="0" algn="l" defTabSz="622300">
            <a:lnSpc>
              <a:spcPct val="90000"/>
            </a:lnSpc>
            <a:spcBef>
              <a:spcPct val="0"/>
            </a:spcBef>
            <a:spcAft>
              <a:spcPct val="35000"/>
            </a:spcAft>
          </a:pPr>
          <a:r>
            <a:rPr lang="de-CH" sz="1400" b="1" kern="1200" dirty="0" smtClean="0">
              <a:solidFill>
                <a:srgbClr val="C00000"/>
              </a:solidFill>
            </a:rPr>
            <a:t>236% </a:t>
          </a:r>
          <a:r>
            <a:rPr lang="de-CH" sz="1400" b="1" kern="1200" dirty="0" err="1" smtClean="0">
              <a:solidFill>
                <a:srgbClr val="C00000"/>
              </a:solidFill>
            </a:rPr>
            <a:t>blood</a:t>
          </a:r>
          <a:r>
            <a:rPr lang="de-CH" sz="1400" b="1" kern="1200" dirty="0" smtClean="0">
              <a:solidFill>
                <a:srgbClr val="C00000"/>
              </a:solidFill>
            </a:rPr>
            <a:t> </a:t>
          </a:r>
          <a:r>
            <a:rPr lang="de-CH" sz="1400" b="1" kern="1200" dirty="0" err="1" smtClean="0">
              <a:solidFill>
                <a:srgbClr val="C00000"/>
              </a:solidFill>
            </a:rPr>
            <a:t>loss</a:t>
          </a:r>
          <a:endParaRPr lang="en-US" sz="1400" b="1" kern="1200" dirty="0">
            <a:solidFill>
              <a:srgbClr val="C00000"/>
            </a:solidFill>
          </a:endParaRPr>
        </a:p>
        <a:p>
          <a:pPr marL="57150" lvl="1" indent="-57150" algn="l" defTabSz="488950">
            <a:lnSpc>
              <a:spcPct val="90000"/>
            </a:lnSpc>
            <a:spcBef>
              <a:spcPct val="0"/>
            </a:spcBef>
            <a:spcAft>
              <a:spcPct val="15000"/>
            </a:spcAft>
            <a:buChar char="••"/>
          </a:pPr>
          <a:r>
            <a:rPr lang="de-CH" sz="1100" kern="1200" dirty="0" err="1" smtClean="0"/>
            <a:t>Factor</a:t>
          </a:r>
          <a:r>
            <a:rPr lang="de-CH" sz="1100" kern="1200" dirty="0" smtClean="0"/>
            <a:t> VII </a:t>
          </a:r>
          <a:r>
            <a:rPr lang="de-CH" sz="1100" kern="1200" dirty="0" err="1" smtClean="0"/>
            <a:t>reaches</a:t>
          </a:r>
          <a:r>
            <a:rPr lang="de-CH" sz="1100" kern="1200" dirty="0" smtClean="0"/>
            <a:t> </a:t>
          </a:r>
          <a:r>
            <a:rPr lang="de-CH" sz="1100" kern="1200" dirty="0" err="1" smtClean="0"/>
            <a:t>critical</a:t>
          </a:r>
          <a:r>
            <a:rPr lang="de-CH" sz="1100" kern="1200" dirty="0" smtClean="0"/>
            <a:t> </a:t>
          </a:r>
          <a:r>
            <a:rPr lang="de-CH" sz="1100" kern="1200" dirty="0" err="1" smtClean="0"/>
            <a:t>level</a:t>
          </a:r>
          <a:r>
            <a:rPr lang="de-CH" sz="1100" kern="1200" dirty="0" smtClean="0"/>
            <a:t> </a:t>
          </a:r>
          <a:endParaRPr lang="en-US" sz="1100" kern="1200" dirty="0"/>
        </a:p>
      </dsp:txBody>
      <dsp:txXfrm>
        <a:off x="3048000" y="3388156"/>
        <a:ext cx="2218436" cy="645363"/>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4DE6A1-3C7B-4671-8104-1E2D73E9B6C9}" type="datetimeFigureOut">
              <a:rPr lang="en-US" smtClean="0"/>
              <a:pPr/>
              <a:t>2018-12-27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6716C8-25F2-4057-9101-7C53A9F732AC}" type="slidenum">
              <a:rPr lang="en-US" smtClean="0"/>
              <a:pPr/>
              <a:t>‹#›</a:t>
            </a:fld>
            <a:endParaRPr lang="en-US"/>
          </a:p>
        </p:txBody>
      </p:sp>
    </p:spTree>
    <p:extLst>
      <p:ext uri="{BB962C8B-B14F-4D97-AF65-F5344CB8AC3E}">
        <p14:creationId xmlns:p14="http://schemas.microsoft.com/office/powerpoint/2010/main" val="3770245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New Roman" panose="02020603050405020304" pitchFamily="18" charset="0"/>
              </a:defRPr>
            </a:lvl1pPr>
            <a:lvl2pPr marL="742950" indent="-285750" defTabSz="936625">
              <a:spcBef>
                <a:spcPct val="30000"/>
              </a:spcBef>
              <a:defRPr sz="1200">
                <a:solidFill>
                  <a:schemeClr val="tx1"/>
                </a:solidFill>
                <a:latin typeface="Times New Roman" panose="02020603050405020304" pitchFamily="18" charset="0"/>
              </a:defRPr>
            </a:lvl2pPr>
            <a:lvl3pPr marL="1143000" indent="-228600" defTabSz="936625">
              <a:spcBef>
                <a:spcPct val="30000"/>
              </a:spcBef>
              <a:defRPr sz="1200">
                <a:solidFill>
                  <a:schemeClr val="tx1"/>
                </a:solidFill>
                <a:latin typeface="Times New Roman" panose="02020603050405020304" pitchFamily="18" charset="0"/>
              </a:defRPr>
            </a:lvl3pPr>
            <a:lvl4pPr marL="1600200" indent="-228600" defTabSz="936625">
              <a:spcBef>
                <a:spcPct val="30000"/>
              </a:spcBef>
              <a:defRPr sz="1200">
                <a:solidFill>
                  <a:schemeClr val="tx1"/>
                </a:solidFill>
                <a:latin typeface="Times New Roman" panose="02020603050405020304" pitchFamily="18" charset="0"/>
              </a:defRPr>
            </a:lvl4pPr>
            <a:lvl5pPr marL="2057400" indent="-228600" defTabSz="936625">
              <a:spcBef>
                <a:spcPct val="30000"/>
              </a:spcBef>
              <a:defRPr sz="1200">
                <a:solidFill>
                  <a:schemeClr val="tx1"/>
                </a:solidFill>
                <a:latin typeface="Times New Roman"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A777AF6-8AE1-4007-8BBB-03B3F3FFD1A6}" type="slidenum">
              <a:rPr lang="en-US" altLang="en-US"/>
              <a:pPr>
                <a:spcBef>
                  <a:spcPct val="0"/>
                </a:spcBef>
              </a:pPr>
              <a:t>15</a:t>
            </a:fld>
            <a:endParaRPr lang="en-US" altLang="en-US"/>
          </a:p>
        </p:txBody>
      </p:sp>
      <p:sp>
        <p:nvSpPr>
          <p:cNvPr id="36867" name="Rectangle 2"/>
          <p:cNvSpPr>
            <a:spLocks noGrp="1" noRot="1" noChangeAspect="1" noChangeArrowheads="1" noTextEdit="1"/>
          </p:cNvSpPr>
          <p:nvPr>
            <p:ph type="sldImg"/>
          </p:nvPr>
        </p:nvSpPr>
        <p:spPr>
          <a:xfrm>
            <a:off x="92075" y="746125"/>
            <a:ext cx="6629400" cy="3729038"/>
          </a:xfrm>
          <a:ln/>
        </p:spPr>
      </p:sp>
      <p:sp>
        <p:nvSpPr>
          <p:cNvPr id="36868" name="Rectangle 3"/>
          <p:cNvSpPr>
            <a:spLocks noGrp="1" noChangeArrowheads="1"/>
          </p:cNvSpPr>
          <p:nvPr>
            <p:ph type="body" idx="1"/>
          </p:nvPr>
        </p:nvSpPr>
        <p:spPr>
          <a:xfrm>
            <a:off x="681038" y="4724400"/>
            <a:ext cx="5451475" cy="4475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en-US" smtClean="0"/>
              <a:t>There are 5 different test available vor clincal routine:</a:t>
            </a:r>
          </a:p>
          <a:p>
            <a:pPr eaLnBrk="1" hangingPunct="1"/>
            <a:endParaRPr lang="de-DE" altLang="en-US" smtClean="0"/>
          </a:p>
          <a:p>
            <a:pPr eaLnBrk="1" hangingPunct="1"/>
            <a:r>
              <a:rPr lang="de-DE" altLang="en-US" smtClean="0"/>
              <a:t>First we do have two standard tests such as INTEM and EXTEM. The Intem-test is activated by an intrinsic activator similar to APTT, the extem test is activated by an extrinsic activator similar to Quick.</a:t>
            </a:r>
          </a:p>
          <a:p>
            <a:pPr eaLnBrk="1" hangingPunct="1"/>
            <a:endParaRPr lang="de-DE" altLang="en-US" smtClean="0"/>
          </a:p>
          <a:p>
            <a:pPr eaLnBrk="1" hangingPunct="1"/>
            <a:r>
              <a:rPr lang="de-DE" altLang="en-US" smtClean="0"/>
              <a:t>At least there are three special test available, the HEPTEM, the FIBTEM and the APTEM, which I will discuss in the following.</a:t>
            </a:r>
          </a:p>
          <a:p>
            <a:pPr eaLnBrk="1" hangingPunct="1"/>
            <a:endParaRPr lang="de-DE" altLang="en-US" smtClean="0"/>
          </a:p>
          <a:p>
            <a:pPr eaLnBrk="1" hangingPunct="1"/>
            <a:r>
              <a:rPr lang="de-DE" altLang="en-US" smtClean="0"/>
              <a:t>Now this was the cumbersome and the boring part of my presentation and I hope you are not sleepe becaus in the following I will try to demonstrate the usefulness of thrombelastography for clinical problems.</a:t>
            </a:r>
          </a:p>
          <a:p>
            <a:pPr eaLnBrk="1" hangingPunct="1"/>
            <a:r>
              <a:rPr lang="de-DE" altLang="en-US" smtClean="0"/>
              <a:t> </a:t>
            </a:r>
          </a:p>
        </p:txBody>
      </p:sp>
    </p:spTree>
    <p:extLst>
      <p:ext uri="{BB962C8B-B14F-4D97-AF65-F5344CB8AC3E}">
        <p14:creationId xmlns:p14="http://schemas.microsoft.com/office/powerpoint/2010/main" val="2124523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46"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sz="1400" b="1">
                <a:latin typeface="Arial" panose="020B0604020202020204" pitchFamily="34" charset="0"/>
                <a:ea typeface="msgothic" charset="0"/>
                <a:cs typeface="msgothic" charset="0"/>
              </a:rPr>
              <a:t>Fibrinogen algorithm.</a:t>
            </a:r>
            <a:r>
              <a:rPr lang="en-GB" altLang="en-US">
                <a:latin typeface="Arial" panose="020B0604020202020204" pitchFamily="34" charset="0"/>
                <a:ea typeface="msgothic" charset="0"/>
                <a:cs typeface="msgothic" charset="0"/>
              </a:rPr>
              <a:t> Suggested management strategy for the bleeding patient with a focus on fibrinogen measurement and repletion strategies.</a:t>
            </a:r>
          </a:p>
        </p:txBody>
      </p:sp>
    </p:spTree>
    <p:extLst>
      <p:ext uri="{BB962C8B-B14F-4D97-AF65-F5344CB8AC3E}">
        <p14:creationId xmlns:p14="http://schemas.microsoft.com/office/powerpoint/2010/main" val="1821174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spcBef>
                <a:spcPts val="574"/>
              </a:spcBef>
            </a:pPr>
            <a:r>
              <a:rPr lang="en-US" dirty="0" smtClean="0"/>
              <a:t>Supplementation of plasma fibrinogen can be carried out via administration of fresh frozen plasma (FFP), cryoprecipitate, or fibrinogen concentrate. These options vary significantly in their efficacy, safety and speed of infusion. </a:t>
            </a:r>
          </a:p>
          <a:p>
            <a:pPr>
              <a:spcBef>
                <a:spcPts val="574"/>
              </a:spcBef>
              <a:defRPr/>
            </a:pPr>
            <a:r>
              <a:rPr lang="en-US" dirty="0" smtClean="0"/>
              <a:t>FFP is an allogeneic blood product containing all components of human plasma at or below normal physiological concentrations. The average concentration of fibrinogen in FFP is ~2 g/L,</a:t>
            </a:r>
            <a:r>
              <a:rPr lang="en-US" baseline="30000" dirty="0" smtClean="0"/>
              <a:t>1</a:t>
            </a:r>
            <a:r>
              <a:rPr lang="en-US" dirty="0" smtClean="0"/>
              <a:t> limiting the extent to which it can raise fibrinogen levels. Infusion volumes to reach the target fibrinogen level are often high or even unfeasible, and there may be a risk of fluid overload. Accurate dosing is impossible due to variable concentrations of coagulation factors. </a:t>
            </a:r>
          </a:p>
          <a:p>
            <a:pPr>
              <a:spcBef>
                <a:spcPts val="574"/>
              </a:spcBef>
              <a:defRPr/>
            </a:pPr>
            <a:r>
              <a:rPr lang="en-US" dirty="0" smtClean="0"/>
              <a:t>Standard FFP does not undergo viral inactivation and is therefore associated with a theoretical risk of pathogen transmission. Also, allogeneic blood products contain antigens and antibodies that can cause reactions such as transfusion-associated acute lung injury (TRALI). </a:t>
            </a:r>
          </a:p>
          <a:p>
            <a:pPr>
              <a:spcBef>
                <a:spcPts val="574"/>
              </a:spcBef>
            </a:pPr>
            <a:r>
              <a:rPr lang="en-US" dirty="0" smtClean="0"/>
              <a:t>The need for cross-matching and thawing before administration, as well as high infusion volumes, means that administration of FFP is slow, potentially compromising outcomes in emergency situations. </a:t>
            </a:r>
          </a:p>
          <a:p>
            <a:pPr>
              <a:spcBef>
                <a:spcPts val="574"/>
              </a:spcBef>
            </a:pPr>
            <a:r>
              <a:rPr lang="en-US" dirty="0" smtClean="0"/>
              <a:t>Cryoprecipitate is quicker to administer than FFP due to smaller infusion volumes, but cross-matching and thawing are still required.</a:t>
            </a:r>
          </a:p>
          <a:p>
            <a:pPr>
              <a:spcBef>
                <a:spcPts val="574"/>
              </a:spcBef>
              <a:defRPr/>
            </a:pPr>
            <a:r>
              <a:rPr lang="de-DE" dirty="0" smtClean="0"/>
              <a:t>In contrast, fibrinogen concentrate is stored as a lyophilised powder. It is easily prepared using sterile water (50 mL per 1 g vial); this can be done in 3 minutes. Blood group matching is not required, no thawing or warming is necessary, and infusion volumes are low.</a:t>
            </a:r>
            <a:r>
              <a:rPr lang="en-US" dirty="0" smtClean="0"/>
              <a:t> </a:t>
            </a:r>
          </a:p>
          <a:p>
            <a:pPr>
              <a:spcBef>
                <a:spcPts val="574"/>
              </a:spcBef>
            </a:pPr>
            <a:endParaRPr lang="en-GB" dirty="0"/>
          </a:p>
        </p:txBody>
      </p:sp>
      <p:sp>
        <p:nvSpPr>
          <p:cNvPr id="4" name="Slide Number Placeholder 3"/>
          <p:cNvSpPr>
            <a:spLocks noGrp="1"/>
          </p:cNvSpPr>
          <p:nvPr>
            <p:ph type="sldNum" sz="quarter" idx="10"/>
          </p:nvPr>
        </p:nvSpPr>
        <p:spPr/>
        <p:txBody>
          <a:bodyPr/>
          <a:lstStyle/>
          <a:p>
            <a:fld id="{3AB581BD-5770-4785-AC13-7D9D88791038}" type="slidenum">
              <a:rPr lang="en-GB" smtClean="0"/>
              <a:pPr/>
              <a:t>23</a:t>
            </a:fld>
            <a:endParaRPr lang="en-GB" dirty="0"/>
          </a:p>
        </p:txBody>
      </p:sp>
      <p:sp>
        <p:nvSpPr>
          <p:cNvPr id="5" name="TextBox 4"/>
          <p:cNvSpPr txBox="1"/>
          <p:nvPr/>
        </p:nvSpPr>
        <p:spPr>
          <a:xfrm>
            <a:off x="686062" y="9262734"/>
            <a:ext cx="5425552" cy="279410"/>
          </a:xfrm>
          <a:prstGeom prst="rect">
            <a:avLst/>
          </a:prstGeom>
          <a:noFill/>
        </p:spPr>
        <p:txBody>
          <a:bodyPr wrap="square" lIns="92305" tIns="46152" rIns="92305" bIns="46152" rtlCol="0">
            <a:spAutoFit/>
          </a:bodyPr>
          <a:lstStyle/>
          <a:p>
            <a:pPr marL="218793" indent="-218793">
              <a:spcBef>
                <a:spcPct val="30000"/>
              </a:spcBef>
              <a:buFont typeface="+mj-lt"/>
              <a:buAutoNum type="arabicPeriod"/>
              <a:defRPr/>
            </a:pPr>
            <a:r>
              <a:rPr lang="en-GB" sz="1100" dirty="0">
                <a:latin typeface="Calibri" pitchFamily="34" charset="0"/>
              </a:rPr>
              <a:t>Ketchum L, </a:t>
            </a:r>
            <a:r>
              <a:rPr lang="en-GB" sz="1100" i="1" dirty="0">
                <a:latin typeface="Calibri" pitchFamily="34" charset="0"/>
              </a:rPr>
              <a:t>et al</a:t>
            </a:r>
            <a:r>
              <a:rPr lang="en-GB" sz="1100" dirty="0">
                <a:latin typeface="Calibri" pitchFamily="34" charset="0"/>
              </a:rPr>
              <a:t>. J Trauma 2006;60:S51–8</a:t>
            </a:r>
          </a:p>
        </p:txBody>
      </p:sp>
    </p:spTree>
    <p:extLst>
      <p:ext uri="{BB962C8B-B14F-4D97-AF65-F5344CB8AC3E}">
        <p14:creationId xmlns:p14="http://schemas.microsoft.com/office/powerpoint/2010/main" val="2765036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87A82B-7DF0-4426-93FF-5BC87555A080}" type="datetimeFigureOut">
              <a:rPr lang="en-US" smtClean="0"/>
              <a:pPr/>
              <a:t>2018-12-27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AEB89-A4A7-4874-9E33-ED953CF0835E}" type="slidenum">
              <a:rPr lang="en-US" smtClean="0"/>
              <a:pPr/>
              <a:t>‹#›</a:t>
            </a:fld>
            <a:endParaRPr lang="en-US"/>
          </a:p>
        </p:txBody>
      </p:sp>
    </p:spTree>
    <p:extLst>
      <p:ext uri="{BB962C8B-B14F-4D97-AF65-F5344CB8AC3E}">
        <p14:creationId xmlns:p14="http://schemas.microsoft.com/office/powerpoint/2010/main" val="87911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87A82B-7DF0-4426-93FF-5BC87555A080}" type="datetimeFigureOut">
              <a:rPr lang="en-US" smtClean="0"/>
              <a:pPr/>
              <a:t>2018-12-27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AEB89-A4A7-4874-9E33-ED953CF0835E}" type="slidenum">
              <a:rPr lang="en-US" smtClean="0"/>
              <a:pPr/>
              <a:t>‹#›</a:t>
            </a:fld>
            <a:endParaRPr lang="en-US"/>
          </a:p>
        </p:txBody>
      </p:sp>
    </p:spTree>
    <p:extLst>
      <p:ext uri="{BB962C8B-B14F-4D97-AF65-F5344CB8AC3E}">
        <p14:creationId xmlns:p14="http://schemas.microsoft.com/office/powerpoint/2010/main" val="1732879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87A82B-7DF0-4426-93FF-5BC87555A080}" type="datetimeFigureOut">
              <a:rPr lang="en-US" smtClean="0"/>
              <a:pPr/>
              <a:t>2018-12-27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AEB89-A4A7-4874-9E33-ED953CF0835E}" type="slidenum">
              <a:rPr lang="en-US" smtClean="0"/>
              <a:pPr/>
              <a:t>‹#›</a:t>
            </a:fld>
            <a:endParaRPr lang="en-US"/>
          </a:p>
        </p:txBody>
      </p:sp>
    </p:spTree>
    <p:extLst>
      <p:ext uri="{BB962C8B-B14F-4D97-AF65-F5344CB8AC3E}">
        <p14:creationId xmlns:p14="http://schemas.microsoft.com/office/powerpoint/2010/main" val="2430173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87A82B-7DF0-4426-93FF-5BC87555A080}" type="datetimeFigureOut">
              <a:rPr lang="en-US" smtClean="0"/>
              <a:pPr/>
              <a:t>2018-12-27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AEB89-A4A7-4874-9E33-ED953CF0835E}" type="slidenum">
              <a:rPr lang="en-US" smtClean="0"/>
              <a:pPr/>
              <a:t>‹#›</a:t>
            </a:fld>
            <a:endParaRPr lang="en-US"/>
          </a:p>
        </p:txBody>
      </p:sp>
    </p:spTree>
    <p:extLst>
      <p:ext uri="{BB962C8B-B14F-4D97-AF65-F5344CB8AC3E}">
        <p14:creationId xmlns:p14="http://schemas.microsoft.com/office/powerpoint/2010/main" val="2276954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87A82B-7DF0-4426-93FF-5BC87555A080}" type="datetimeFigureOut">
              <a:rPr lang="en-US" smtClean="0"/>
              <a:pPr/>
              <a:t>2018-12-27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AAEB89-A4A7-4874-9E33-ED953CF0835E}" type="slidenum">
              <a:rPr lang="en-US" smtClean="0"/>
              <a:pPr/>
              <a:t>‹#›</a:t>
            </a:fld>
            <a:endParaRPr lang="en-US"/>
          </a:p>
        </p:txBody>
      </p:sp>
    </p:spTree>
    <p:extLst>
      <p:ext uri="{BB962C8B-B14F-4D97-AF65-F5344CB8AC3E}">
        <p14:creationId xmlns:p14="http://schemas.microsoft.com/office/powerpoint/2010/main" val="3661540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87A82B-7DF0-4426-93FF-5BC87555A080}" type="datetimeFigureOut">
              <a:rPr lang="en-US" smtClean="0"/>
              <a:pPr/>
              <a:t>2018-12-27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AAEB89-A4A7-4874-9E33-ED953CF0835E}" type="slidenum">
              <a:rPr lang="en-US" smtClean="0"/>
              <a:pPr/>
              <a:t>‹#›</a:t>
            </a:fld>
            <a:endParaRPr lang="en-US"/>
          </a:p>
        </p:txBody>
      </p:sp>
    </p:spTree>
    <p:extLst>
      <p:ext uri="{BB962C8B-B14F-4D97-AF65-F5344CB8AC3E}">
        <p14:creationId xmlns:p14="http://schemas.microsoft.com/office/powerpoint/2010/main" val="1371981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87A82B-7DF0-4426-93FF-5BC87555A080}" type="datetimeFigureOut">
              <a:rPr lang="en-US" smtClean="0"/>
              <a:pPr/>
              <a:t>2018-12-27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AAEB89-A4A7-4874-9E33-ED953CF0835E}" type="slidenum">
              <a:rPr lang="en-US" smtClean="0"/>
              <a:pPr/>
              <a:t>‹#›</a:t>
            </a:fld>
            <a:endParaRPr lang="en-US"/>
          </a:p>
        </p:txBody>
      </p:sp>
    </p:spTree>
    <p:extLst>
      <p:ext uri="{BB962C8B-B14F-4D97-AF65-F5344CB8AC3E}">
        <p14:creationId xmlns:p14="http://schemas.microsoft.com/office/powerpoint/2010/main" val="2617961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87A82B-7DF0-4426-93FF-5BC87555A080}" type="datetimeFigureOut">
              <a:rPr lang="en-US" smtClean="0"/>
              <a:pPr/>
              <a:t>2018-12-27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AAEB89-A4A7-4874-9E33-ED953CF0835E}" type="slidenum">
              <a:rPr lang="en-US" smtClean="0"/>
              <a:pPr/>
              <a:t>‹#›</a:t>
            </a:fld>
            <a:endParaRPr lang="en-US"/>
          </a:p>
        </p:txBody>
      </p:sp>
    </p:spTree>
    <p:extLst>
      <p:ext uri="{BB962C8B-B14F-4D97-AF65-F5344CB8AC3E}">
        <p14:creationId xmlns:p14="http://schemas.microsoft.com/office/powerpoint/2010/main" val="265074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87A82B-7DF0-4426-93FF-5BC87555A080}" type="datetimeFigureOut">
              <a:rPr lang="en-US" smtClean="0"/>
              <a:pPr/>
              <a:t>2018-12-27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AAEB89-A4A7-4874-9E33-ED953CF0835E}" type="slidenum">
              <a:rPr lang="en-US" smtClean="0"/>
              <a:pPr/>
              <a:t>‹#›</a:t>
            </a:fld>
            <a:endParaRPr lang="en-US"/>
          </a:p>
        </p:txBody>
      </p:sp>
    </p:spTree>
    <p:extLst>
      <p:ext uri="{BB962C8B-B14F-4D97-AF65-F5344CB8AC3E}">
        <p14:creationId xmlns:p14="http://schemas.microsoft.com/office/powerpoint/2010/main" val="4249754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87A82B-7DF0-4426-93FF-5BC87555A080}" type="datetimeFigureOut">
              <a:rPr lang="en-US" smtClean="0"/>
              <a:pPr/>
              <a:t>2018-12-27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AAEB89-A4A7-4874-9E33-ED953CF0835E}" type="slidenum">
              <a:rPr lang="en-US" smtClean="0"/>
              <a:pPr/>
              <a:t>‹#›</a:t>
            </a:fld>
            <a:endParaRPr lang="en-US"/>
          </a:p>
        </p:txBody>
      </p:sp>
    </p:spTree>
    <p:extLst>
      <p:ext uri="{BB962C8B-B14F-4D97-AF65-F5344CB8AC3E}">
        <p14:creationId xmlns:p14="http://schemas.microsoft.com/office/powerpoint/2010/main" val="3777850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87A82B-7DF0-4426-93FF-5BC87555A080}" type="datetimeFigureOut">
              <a:rPr lang="en-US" smtClean="0"/>
              <a:pPr/>
              <a:t>2018-12-27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AAEB89-A4A7-4874-9E33-ED953CF0835E}" type="slidenum">
              <a:rPr lang="en-US" smtClean="0"/>
              <a:pPr/>
              <a:t>‹#›</a:t>
            </a:fld>
            <a:endParaRPr lang="en-US"/>
          </a:p>
        </p:txBody>
      </p:sp>
    </p:spTree>
    <p:extLst>
      <p:ext uri="{BB962C8B-B14F-4D97-AF65-F5344CB8AC3E}">
        <p14:creationId xmlns:p14="http://schemas.microsoft.com/office/powerpoint/2010/main" val="55386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87A82B-7DF0-4426-93FF-5BC87555A080}" type="datetimeFigureOut">
              <a:rPr lang="en-US" smtClean="0"/>
              <a:pPr/>
              <a:t>2018-12-27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AAEB89-A4A7-4874-9E33-ED953CF0835E}" type="slidenum">
              <a:rPr lang="en-US" smtClean="0"/>
              <a:pPr/>
              <a:t>‹#›</a:t>
            </a:fld>
            <a:endParaRPr lang="en-US"/>
          </a:p>
        </p:txBody>
      </p:sp>
    </p:spTree>
    <p:extLst>
      <p:ext uri="{BB962C8B-B14F-4D97-AF65-F5344CB8AC3E}">
        <p14:creationId xmlns:p14="http://schemas.microsoft.com/office/powerpoint/2010/main" val="2171040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ncbi.nlm.nih.gov/pubmed/?term=Shams%20Hakimi%20C%5bAuthor%5d&amp;cauthor=true&amp;cauthor_uid=30511382" TargetMode="External"/><Relationship Id="rId2" Type="http://schemas.openxmlformats.org/officeDocument/2006/relationships/hyperlink" Target="https://www.ncbi.nlm.nih.gov/pubmed/30511382" TargetMode="External"/><Relationship Id="rId1" Type="http://schemas.openxmlformats.org/officeDocument/2006/relationships/slideLayout" Target="../slideLayouts/slideLayout7.xml"/><Relationship Id="rId6" Type="http://schemas.openxmlformats.org/officeDocument/2006/relationships/hyperlink" Target="https://www.ncbi.nlm.nih.gov/pubmed/?term=Jeppsson%20A%5bAuthor%5d&amp;cauthor=true&amp;cauthor_uid=30511382" TargetMode="External"/><Relationship Id="rId5" Type="http://schemas.openxmlformats.org/officeDocument/2006/relationships/hyperlink" Target="https://www.ncbi.nlm.nih.gov/pubmed/?term=Hesse%20C%5bAuthor%5d&amp;cauthor=true&amp;cauthor_uid=30511382" TargetMode="External"/><Relationship Id="rId4" Type="http://schemas.openxmlformats.org/officeDocument/2006/relationships/hyperlink" Target="https://www.ncbi.nlm.nih.gov/pubmed/?term=Singh%20S%5bAuthor%5d&amp;cauthor=true&amp;cauthor_uid=30511382"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ncbi.nlm.nih.gov/pubmed/?term=Nagler%20M%5bAuthor%5d&amp;cauthor=true&amp;cauthor_uid=30075017" TargetMode="External"/><Relationship Id="rId3" Type="http://schemas.openxmlformats.org/officeDocument/2006/relationships/hyperlink" Target="https://www.ncbi.nlm.nih.gov/pubmed/?term=Erdoes%20G%5bAuthor%5d&amp;cauthor=true&amp;cauthor_uid=30075017" TargetMode="External"/><Relationship Id="rId7" Type="http://schemas.openxmlformats.org/officeDocument/2006/relationships/hyperlink" Target="https://www.ncbi.nlm.nih.gov/pubmed/?term=Angelillo-Scherrer%20A%5bAuthor%5d&amp;cauthor=true&amp;cauthor_uid=30075017" TargetMode="External"/><Relationship Id="rId2" Type="http://schemas.openxmlformats.org/officeDocument/2006/relationships/hyperlink" Target="https://www.ncbi.nlm.nih.gov/pubmed/30075017" TargetMode="External"/><Relationship Id="rId1" Type="http://schemas.openxmlformats.org/officeDocument/2006/relationships/slideLayout" Target="../slideLayouts/slideLayout7.xml"/><Relationship Id="rId6" Type="http://schemas.openxmlformats.org/officeDocument/2006/relationships/hyperlink" Target="https://www.ncbi.nlm.nih.gov/pubmed/?term=Merz%20TM%5bAuthor%5d&amp;cauthor=true&amp;cauthor_uid=30075017" TargetMode="External"/><Relationship Id="rId5" Type="http://schemas.openxmlformats.org/officeDocument/2006/relationships/hyperlink" Target="https://www.ncbi.nlm.nih.gov/pubmed/?term=Stucki%20MP%5bAuthor%5d&amp;cauthor=true&amp;cauthor_uid=30075017" TargetMode="External"/><Relationship Id="rId10" Type="http://schemas.openxmlformats.org/officeDocument/2006/relationships/hyperlink" Target="https://www.ncbi.nlm.nih.gov/pubmed/?term=Eberle%20B%5bAuthor%5d&amp;cauthor=true&amp;cauthor_uid=30075017" TargetMode="External"/><Relationship Id="rId4" Type="http://schemas.openxmlformats.org/officeDocument/2006/relationships/hyperlink" Target="https://www.ncbi.nlm.nih.gov/pubmed/?term=Dietrich%20W%5bAuthor%5d&amp;cauthor=true&amp;cauthor_uid=30075017" TargetMode="External"/><Relationship Id="rId9" Type="http://schemas.openxmlformats.org/officeDocument/2006/relationships/hyperlink" Target="https://www.ncbi.nlm.nih.gov/pubmed/?term=Carrel%20T%5bAuthor%5d&amp;cauthor=true&amp;cauthor_uid=30075017"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hyperlink" Target="https://www.ncbi.nlm.nih.gov/pubmed/?term=Taylor%20T%5bAuthor%5d&amp;cauthor=true&amp;cauthor_uid=30518238" TargetMode="External"/><Relationship Id="rId13" Type="http://schemas.openxmlformats.org/officeDocument/2006/relationships/hyperlink" Target="https://www.ncbi.nlm.nih.gov/pubmed/?term=Burke%20R%5bAuthor%5d&amp;cauthor=true&amp;cauthor_uid=30518238" TargetMode="External"/><Relationship Id="rId3" Type="http://schemas.openxmlformats.org/officeDocument/2006/relationships/hyperlink" Target="https://www.ncbi.nlm.nih.gov/pubmed/?term=Tirotta%20CF%5bAuthor%5d&amp;cauthor=true&amp;cauthor_uid=30518238" TargetMode="External"/><Relationship Id="rId7" Type="http://schemas.openxmlformats.org/officeDocument/2006/relationships/hyperlink" Target="https://www.ncbi.nlm.nih.gov/pubmed/?term=Wang%20W%5bAuthor%5d&amp;cauthor=true&amp;cauthor_uid=30518238" TargetMode="External"/><Relationship Id="rId12" Type="http://schemas.openxmlformats.org/officeDocument/2006/relationships/hyperlink" Target="https://www.ncbi.nlm.nih.gov/pubmed/?term=Hannan%20R%5bAuthor%5d&amp;cauthor=true&amp;cauthor_uid=30518238" TargetMode="External"/><Relationship Id="rId2" Type="http://schemas.openxmlformats.org/officeDocument/2006/relationships/hyperlink" Target="https://www.ncbi.nlm.nih.gov/pubmed/30518238" TargetMode="External"/><Relationship Id="rId1" Type="http://schemas.openxmlformats.org/officeDocument/2006/relationships/slideLayout" Target="../slideLayouts/slideLayout7.xml"/><Relationship Id="rId6" Type="http://schemas.openxmlformats.org/officeDocument/2006/relationships/hyperlink" Target="https://www.ncbi.nlm.nih.gov/pubmed/?term=Salyakina%20D%5bAuthor%5d&amp;cauthor=true&amp;cauthor_uid=30518238" TargetMode="External"/><Relationship Id="rId11" Type="http://schemas.openxmlformats.org/officeDocument/2006/relationships/hyperlink" Target="https://www.ncbi.nlm.nih.gov/pubmed/?term=Lim%20H%5bAuthor%5d&amp;cauthor=true&amp;cauthor_uid=30518238" TargetMode="External"/><Relationship Id="rId5" Type="http://schemas.openxmlformats.org/officeDocument/2006/relationships/hyperlink" Target="https://www.ncbi.nlm.nih.gov/pubmed/?term=Madril%20D%5bAuthor%5d&amp;cauthor=true&amp;cauthor_uid=30518238" TargetMode="External"/><Relationship Id="rId10" Type="http://schemas.openxmlformats.org/officeDocument/2006/relationships/hyperlink" Target="https://www.ncbi.nlm.nih.gov/pubmed/?term=Kubes%20K%5bAuthor%5d&amp;cauthor=true&amp;cauthor_uid=30518238" TargetMode="External"/><Relationship Id="rId4" Type="http://schemas.openxmlformats.org/officeDocument/2006/relationships/hyperlink" Target="https://www.ncbi.nlm.nih.gov/pubmed/?term=Lagueruela%20RG%5bAuthor%5d&amp;cauthor=true&amp;cauthor_uid=30518238" TargetMode="External"/><Relationship Id="rId9" Type="http://schemas.openxmlformats.org/officeDocument/2006/relationships/hyperlink" Target="https://www.ncbi.nlm.nih.gov/pubmed/?term=Ojito%20J%5bAuthor%5d&amp;cauthor=true&amp;cauthor_uid=30518238"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ncbi.nlm.nih.gov/pubmed/?term=Moons%20KG%5bAuthor%5d&amp;cauthor=true&amp;cauthor_uid=28241354" TargetMode="External"/><Relationship Id="rId3" Type="http://schemas.openxmlformats.org/officeDocument/2006/relationships/hyperlink" Target="https://www.ncbi.nlm.nih.gov/pubmed/?term=Bilecen%20S%5bAuthor%5d&amp;cauthor=true&amp;cauthor_uid=28241354" TargetMode="External"/><Relationship Id="rId7" Type="http://schemas.openxmlformats.org/officeDocument/2006/relationships/hyperlink" Target="https://www.ncbi.nlm.nih.gov/pubmed/?term=Brandon%20Bravo%20Bruinsma%20GJ%5bAuthor%5d&amp;cauthor=true&amp;cauthor_uid=28241354" TargetMode="External"/><Relationship Id="rId2" Type="http://schemas.openxmlformats.org/officeDocument/2006/relationships/hyperlink" Target="https://www.ncbi.nlm.nih.gov/pubmed/28241354" TargetMode="External"/><Relationship Id="rId1" Type="http://schemas.openxmlformats.org/officeDocument/2006/relationships/slideLayout" Target="../slideLayouts/slideLayout7.xml"/><Relationship Id="rId6" Type="http://schemas.openxmlformats.org/officeDocument/2006/relationships/hyperlink" Target="https://www.ncbi.nlm.nih.gov/pubmed/?term=Spanjersberg%20AJ%5bAuthor%5d&amp;cauthor=true&amp;cauthor_uid=28241354" TargetMode="External"/><Relationship Id="rId5" Type="http://schemas.openxmlformats.org/officeDocument/2006/relationships/hyperlink" Target="https://www.ncbi.nlm.nih.gov/pubmed/?term=Kalkman%20CJ%5bAuthor%5d&amp;cauthor=true&amp;cauthor_uid=28241354" TargetMode="External"/><Relationship Id="rId10" Type="http://schemas.openxmlformats.org/officeDocument/2006/relationships/hyperlink" Target="http://clinicaltrials.gov/show/NCT01124981" TargetMode="External"/><Relationship Id="rId4" Type="http://schemas.openxmlformats.org/officeDocument/2006/relationships/hyperlink" Target="https://www.ncbi.nlm.nih.gov/pubmed/?term=de%20Groot%20JA%5bAuthor%5d&amp;cauthor=true&amp;cauthor_uid=28241354" TargetMode="External"/><Relationship Id="rId9" Type="http://schemas.openxmlformats.org/officeDocument/2006/relationships/hyperlink" Target="https://www.ncbi.nlm.nih.gov/pubmed/?term=Nierich%20AP%5bAuthor%5d&amp;cauthor=true&amp;cauthor_uid=28241354"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ncbi.nlm.nih.gov/pubmed/?term=Ranucci%20M%5bAuthor%5d&amp;cauthor=true&amp;cauthor_uid=26893405" TargetMode="External"/><Relationship Id="rId2" Type="http://schemas.openxmlformats.org/officeDocument/2006/relationships/hyperlink" Target="https://www.ncbi.nlm.nih.gov/pubmed/26893405" TargetMode="External"/><Relationship Id="rId1" Type="http://schemas.openxmlformats.org/officeDocument/2006/relationships/slideLayout" Target="../slideLayouts/slideLayout7.xml"/><Relationship Id="rId4" Type="http://schemas.openxmlformats.org/officeDocument/2006/relationships/hyperlink" Target="https://www.ncbi.nlm.nih.gov/pubmed/?term=Baryshnikova%20E%5bAuthor%5d&amp;cauthor=true&amp;cauthor_uid=26893405"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journals.lww.com/ejanaesthesiology/toc/2014/0600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ludhmila@usp.br" TargetMode="External"/><Relationship Id="rId7" Type="http://schemas.openxmlformats.org/officeDocument/2006/relationships/image" Target="../media/image33.gif"/><Relationship Id="rId2" Type="http://schemas.openxmlformats.org/officeDocument/2006/relationships/image" Target="../media/image30.gif"/><Relationship Id="rId1" Type="http://schemas.openxmlformats.org/officeDocument/2006/relationships/slideLayout" Target="../slideLayouts/slideLayout2.xml"/><Relationship Id="rId6" Type="http://schemas.openxmlformats.org/officeDocument/2006/relationships/image" Target="../media/image32.gif"/><Relationship Id="rId5" Type="http://schemas.openxmlformats.org/officeDocument/2006/relationships/hyperlink" Target="http://www.jtcvsonline.org/article/S0022-5223(14)00453-X/abstract?cc=y=" TargetMode="Externa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865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222957"/>
            <a:ext cx="8382954" cy="925687"/>
          </a:xfrm>
        </p:spPr>
        <p:txBody>
          <a:bodyPr>
            <a:normAutofit fontScale="90000"/>
          </a:bodyPr>
          <a:lstStyle/>
          <a:p>
            <a:r>
              <a:rPr lang="de-CH" dirty="0" err="1" smtClean="0"/>
              <a:t>Coagulation</a:t>
            </a:r>
            <a:r>
              <a:rPr lang="de-CH" dirty="0" smtClean="0"/>
              <a:t> </a:t>
            </a:r>
            <a:r>
              <a:rPr lang="de-CH" dirty="0" err="1" smtClean="0"/>
              <a:t>factors</a:t>
            </a:r>
            <a:r>
              <a:rPr lang="de-CH" dirty="0" smtClean="0"/>
              <a:t> </a:t>
            </a:r>
            <a:r>
              <a:rPr lang="de-CH" dirty="0" err="1" smtClean="0"/>
              <a:t>dynamics</a:t>
            </a:r>
            <a:r>
              <a:rPr lang="de-CH" dirty="0" smtClean="0"/>
              <a:t> in massive </a:t>
            </a:r>
            <a:r>
              <a:rPr lang="de-CH" dirty="0" err="1" smtClean="0"/>
              <a:t>blood</a:t>
            </a:r>
            <a:r>
              <a:rPr lang="de-CH" dirty="0" smtClean="0"/>
              <a:t> </a:t>
            </a:r>
            <a:r>
              <a:rPr lang="de-CH" dirty="0" err="1" smtClean="0"/>
              <a:t>loss</a:t>
            </a:r>
            <a:endParaRPr lang="en-US" dirty="0"/>
          </a:p>
        </p:txBody>
      </p:sp>
      <p:sp>
        <p:nvSpPr>
          <p:cNvPr id="3" name="Content Placeholder 2"/>
          <p:cNvSpPr>
            <a:spLocks noGrp="1"/>
          </p:cNvSpPr>
          <p:nvPr>
            <p:ph idx="1"/>
          </p:nvPr>
        </p:nvSpPr>
        <p:spPr>
          <a:xfrm>
            <a:off x="1940983" y="5029200"/>
            <a:ext cx="8348663" cy="609600"/>
          </a:xfrm>
        </p:spPr>
        <p:txBody>
          <a:bodyPr/>
          <a:lstStyle/>
          <a:p>
            <a:r>
              <a:rPr lang="en-US" sz="1100" i="1" dirty="0"/>
              <a:t>Study performed in N=60 patients  with average blood loss was 65% +/- 41% of the calculated blood volume (CBV). Blood samples were obtained at the induction of anesthesia and at the end of the recovery room period, or before the patient was given fresh frozen plasma. In addition, a platelet count was determined after each 20% blood loss. </a:t>
            </a:r>
          </a:p>
        </p:txBody>
      </p:sp>
      <p:sp>
        <p:nvSpPr>
          <p:cNvPr id="6" name="Rectangle 5"/>
          <p:cNvSpPr/>
          <p:nvPr/>
        </p:nvSpPr>
        <p:spPr>
          <a:xfrm>
            <a:off x="1524001" y="6591370"/>
            <a:ext cx="4572000" cy="307777"/>
          </a:xfrm>
          <a:prstGeom prst="rect">
            <a:avLst/>
          </a:prstGeom>
        </p:spPr>
        <p:txBody>
          <a:bodyPr>
            <a:spAutoFit/>
          </a:bodyPr>
          <a:lstStyle/>
          <a:p>
            <a:pPr algn="l"/>
            <a:r>
              <a:rPr lang="en-US" sz="1400" dirty="0" err="1">
                <a:solidFill>
                  <a:schemeClr val="bg1"/>
                </a:solidFill>
                <a:latin typeface="Arial" panose="020B0604020202020204" pitchFamily="34" charset="0"/>
                <a:cs typeface="Arial" panose="020B0604020202020204" pitchFamily="34" charset="0"/>
              </a:rPr>
              <a:t>Hiipala</a:t>
            </a:r>
            <a:r>
              <a:rPr lang="en-US" sz="1400" dirty="0">
                <a:solidFill>
                  <a:schemeClr val="bg1"/>
                </a:solidFill>
                <a:latin typeface="Arial" panose="020B0604020202020204" pitchFamily="34" charset="0"/>
                <a:cs typeface="Arial" panose="020B0604020202020204" pitchFamily="34" charset="0"/>
              </a:rPr>
              <a:t> et al., </a:t>
            </a:r>
            <a:r>
              <a:rPr lang="en-US" sz="1400" dirty="0" err="1">
                <a:solidFill>
                  <a:schemeClr val="bg1"/>
                </a:solidFill>
                <a:latin typeface="Arial" panose="020B0604020202020204" pitchFamily="34" charset="0"/>
                <a:cs typeface="Arial" panose="020B0604020202020204" pitchFamily="34" charset="0"/>
              </a:rPr>
              <a:t>Anesth</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Analg</a:t>
            </a:r>
            <a:r>
              <a:rPr lang="en-US" sz="1400" dirty="0">
                <a:solidFill>
                  <a:schemeClr val="bg1"/>
                </a:solidFill>
                <a:latin typeface="Arial" panose="020B0604020202020204" pitchFamily="34" charset="0"/>
                <a:cs typeface="Arial" panose="020B0604020202020204" pitchFamily="34" charset="0"/>
              </a:rPr>
              <a:t>. 1995 Aug;81(2):360-5.</a:t>
            </a:r>
          </a:p>
        </p:txBody>
      </p:sp>
      <p:graphicFrame>
        <p:nvGraphicFramePr>
          <p:cNvPr id="8" name="Diagram 7"/>
          <p:cNvGraphicFramePr/>
          <p:nvPr>
            <p:extLst>
              <p:ext uri="{D42A27DB-BD31-4B8C-83A1-F6EECF244321}">
                <p14:modId xmlns:p14="http://schemas.microsoft.com/office/powerpoint/2010/main" val="3756843669"/>
              </p:ext>
            </p:extLst>
          </p:nvPr>
        </p:nvGraphicFramePr>
        <p:xfrm>
          <a:off x="2438400" y="1021080"/>
          <a:ext cx="6096000" cy="4033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2"/>
          <p:cNvSpPr txBox="1">
            <a:spLocks/>
          </p:cNvSpPr>
          <p:nvPr/>
        </p:nvSpPr>
        <p:spPr bwMode="auto">
          <a:xfrm>
            <a:off x="1676401" y="5737578"/>
            <a:ext cx="88392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182563" indent="-182563" algn="l" rtl="0" eaLnBrk="1" fontAlgn="base" hangingPunct="1">
              <a:lnSpc>
                <a:spcPct val="110000"/>
              </a:lnSpc>
              <a:spcBef>
                <a:spcPct val="10000"/>
              </a:spcBef>
              <a:spcAft>
                <a:spcPct val="0"/>
              </a:spcAft>
              <a:buClr>
                <a:schemeClr val="accent2"/>
              </a:buClr>
              <a:buFont typeface="Times"/>
              <a:buChar char="•"/>
              <a:defRPr sz="2600">
                <a:solidFill>
                  <a:schemeClr val="tx2"/>
                </a:solidFill>
                <a:latin typeface="+mn-lt"/>
                <a:ea typeface="+mn-ea"/>
                <a:cs typeface="+mn-cs"/>
              </a:defRPr>
            </a:lvl1pPr>
            <a:lvl2pPr marL="546100" indent="-184150" algn="l" rtl="0" eaLnBrk="1" fontAlgn="base" hangingPunct="1">
              <a:lnSpc>
                <a:spcPct val="110000"/>
              </a:lnSpc>
              <a:spcBef>
                <a:spcPct val="10000"/>
              </a:spcBef>
              <a:spcAft>
                <a:spcPct val="0"/>
              </a:spcAft>
              <a:buClr>
                <a:schemeClr val="accent2"/>
              </a:buClr>
              <a:buFont typeface="Times"/>
              <a:buChar char="•"/>
              <a:defRPr sz="2400">
                <a:solidFill>
                  <a:schemeClr val="tx2"/>
                </a:solidFill>
                <a:latin typeface="+mn-lt"/>
              </a:defRPr>
            </a:lvl2pPr>
            <a:lvl3pPr marL="906463" indent="-180975" algn="l" rtl="0" eaLnBrk="1" fontAlgn="base" hangingPunct="1">
              <a:lnSpc>
                <a:spcPct val="110000"/>
              </a:lnSpc>
              <a:spcBef>
                <a:spcPct val="10000"/>
              </a:spcBef>
              <a:spcAft>
                <a:spcPct val="0"/>
              </a:spcAft>
              <a:buClr>
                <a:schemeClr val="accent2"/>
              </a:buClr>
              <a:buFont typeface="Times"/>
              <a:buChar char="•"/>
              <a:defRPr sz="2200">
                <a:solidFill>
                  <a:schemeClr val="tx2"/>
                </a:solidFill>
                <a:latin typeface="+mn-lt"/>
              </a:defRPr>
            </a:lvl3pPr>
            <a:lvl4pPr marL="1274763" indent="-188913" algn="l" rtl="0" eaLnBrk="1" fontAlgn="base" hangingPunct="1">
              <a:lnSpc>
                <a:spcPct val="110000"/>
              </a:lnSpc>
              <a:spcBef>
                <a:spcPct val="10000"/>
              </a:spcBef>
              <a:spcAft>
                <a:spcPct val="0"/>
              </a:spcAft>
              <a:buClr>
                <a:schemeClr val="accent2"/>
              </a:buClr>
              <a:buFont typeface="Times"/>
              <a:buChar char="•"/>
              <a:defRPr sz="2000">
                <a:solidFill>
                  <a:schemeClr val="tx2"/>
                </a:solidFill>
                <a:latin typeface="+mn-lt"/>
              </a:defRPr>
            </a:lvl4pPr>
            <a:lvl5pPr marL="1633538" indent="-179388" algn="l" rtl="0" eaLnBrk="1" fontAlgn="base" hangingPunct="1">
              <a:lnSpc>
                <a:spcPct val="110000"/>
              </a:lnSpc>
              <a:spcBef>
                <a:spcPct val="10000"/>
              </a:spcBef>
              <a:spcAft>
                <a:spcPct val="0"/>
              </a:spcAft>
              <a:buClr>
                <a:schemeClr val="accent2"/>
              </a:buClr>
              <a:buFont typeface="Times"/>
              <a:buChar char="•"/>
              <a:defRPr>
                <a:solidFill>
                  <a:schemeClr val="tx2"/>
                </a:solidFill>
                <a:latin typeface="+mn-lt"/>
              </a:defRPr>
            </a:lvl5pPr>
            <a:lvl6pPr marL="2090738" indent="-179388" algn="l" rtl="0" eaLnBrk="1" fontAlgn="base" hangingPunct="1">
              <a:lnSpc>
                <a:spcPct val="110000"/>
              </a:lnSpc>
              <a:spcBef>
                <a:spcPct val="10000"/>
              </a:spcBef>
              <a:spcAft>
                <a:spcPct val="0"/>
              </a:spcAft>
              <a:buClr>
                <a:schemeClr val="accent2"/>
              </a:buClr>
              <a:buFont typeface="Times"/>
              <a:buChar char="•"/>
              <a:defRPr>
                <a:solidFill>
                  <a:schemeClr val="tx2"/>
                </a:solidFill>
                <a:latin typeface="+mn-lt"/>
              </a:defRPr>
            </a:lvl6pPr>
            <a:lvl7pPr marL="2547938" indent="-179388" algn="l" rtl="0" eaLnBrk="1" fontAlgn="base" hangingPunct="1">
              <a:lnSpc>
                <a:spcPct val="110000"/>
              </a:lnSpc>
              <a:spcBef>
                <a:spcPct val="10000"/>
              </a:spcBef>
              <a:spcAft>
                <a:spcPct val="0"/>
              </a:spcAft>
              <a:buClr>
                <a:schemeClr val="accent2"/>
              </a:buClr>
              <a:buFont typeface="Times"/>
              <a:buChar char="•"/>
              <a:defRPr>
                <a:solidFill>
                  <a:schemeClr val="tx2"/>
                </a:solidFill>
                <a:latin typeface="+mn-lt"/>
              </a:defRPr>
            </a:lvl7pPr>
            <a:lvl8pPr marL="3005138" indent="-179388" algn="l" rtl="0" eaLnBrk="1" fontAlgn="base" hangingPunct="1">
              <a:lnSpc>
                <a:spcPct val="110000"/>
              </a:lnSpc>
              <a:spcBef>
                <a:spcPct val="10000"/>
              </a:spcBef>
              <a:spcAft>
                <a:spcPct val="0"/>
              </a:spcAft>
              <a:buClr>
                <a:schemeClr val="accent2"/>
              </a:buClr>
              <a:buFont typeface="Times"/>
              <a:buChar char="•"/>
              <a:defRPr>
                <a:solidFill>
                  <a:schemeClr val="tx2"/>
                </a:solidFill>
                <a:latin typeface="+mn-lt"/>
              </a:defRPr>
            </a:lvl8pPr>
            <a:lvl9pPr marL="3462338" indent="-179388" algn="l" rtl="0" eaLnBrk="1" fontAlgn="base" hangingPunct="1">
              <a:lnSpc>
                <a:spcPct val="110000"/>
              </a:lnSpc>
              <a:spcBef>
                <a:spcPct val="10000"/>
              </a:spcBef>
              <a:spcAft>
                <a:spcPct val="0"/>
              </a:spcAft>
              <a:buClr>
                <a:schemeClr val="accent2"/>
              </a:buClr>
              <a:buFont typeface="Times"/>
              <a:buChar char="•"/>
              <a:defRPr>
                <a:solidFill>
                  <a:schemeClr val="tx2"/>
                </a:solidFill>
                <a:latin typeface="+mn-lt"/>
              </a:defRPr>
            </a:lvl9pPr>
          </a:lstStyle>
          <a:p>
            <a:pPr marL="0" indent="0">
              <a:buNone/>
            </a:pPr>
            <a:r>
              <a:rPr lang="en-US" sz="1800" b="1" dirty="0">
                <a:solidFill>
                  <a:srgbClr val="C00000"/>
                </a:solidFill>
              </a:rPr>
              <a:t>Deficiency of fibrinogen develops earlier than any other hemostatic abnormality</a:t>
            </a:r>
            <a:endParaRPr lang="de-CH" sz="1800" dirty="0"/>
          </a:p>
          <a:p>
            <a:endParaRPr lang="de-CH" sz="2601" dirty="0"/>
          </a:p>
        </p:txBody>
      </p:sp>
      <p:sp>
        <p:nvSpPr>
          <p:cNvPr id="7" name="Rounded Rectangle 6"/>
          <p:cNvSpPr/>
          <p:nvPr/>
        </p:nvSpPr>
        <p:spPr bwMode="auto">
          <a:xfrm>
            <a:off x="1676401" y="5737578"/>
            <a:ext cx="8839200" cy="552990"/>
          </a:xfrm>
          <a:prstGeom prst="roundRect">
            <a:avLst/>
          </a:prstGeom>
          <a:noFill/>
          <a:ln w="38100" cap="flat" cmpd="sng" algn="ctr">
            <a:solidFill>
              <a:srgbClr val="00625A"/>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algn="ctr" defTabSz="914485">
              <a:lnSpc>
                <a:spcPct val="110000"/>
              </a:lnSpc>
              <a:spcBef>
                <a:spcPct val="50000"/>
              </a:spcBef>
            </a:pPr>
            <a:endParaRPr lang="en-US" sz="2400">
              <a:latin typeface="Arial" charset="0"/>
            </a:endParaRPr>
          </a:p>
        </p:txBody>
      </p:sp>
      <p:sp>
        <p:nvSpPr>
          <p:cNvPr id="11" name="Oval 10"/>
          <p:cNvSpPr/>
          <p:nvPr/>
        </p:nvSpPr>
        <p:spPr>
          <a:xfrm>
            <a:off x="4920343" y="1672047"/>
            <a:ext cx="3013166" cy="8011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5585274"/>
      </p:ext>
    </p:extLst>
  </p:cSld>
  <p:clrMapOvr>
    <a:masterClrMapping/>
  </p:clrMapOvr>
  <mc:AlternateContent xmlns:mc="http://schemas.openxmlformats.org/markup-compatibility/2006" xmlns:p14="http://schemas.microsoft.com/office/powerpoint/2010/main">
    <mc:Choice Requires="p14">
      <p:transition spd="slow" p14:dur="2000" advTm="197938"/>
    </mc:Choice>
    <mc:Fallback xmlns="">
      <p:transition spd="slow" advTm="1979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006073" y="1190897"/>
            <a:ext cx="6241180" cy="1291768"/>
            <a:chOff x="5181600" y="3048001"/>
            <a:chExt cx="2271560" cy="531384"/>
          </a:xfrm>
          <a:solidFill>
            <a:srgbClr val="66CCFF"/>
          </a:solidFill>
          <a:scene3d>
            <a:camera prst="orthographicFront">
              <a:rot lat="0" lon="0" rev="0"/>
            </a:camera>
            <a:lightRig rig="contrasting" dir="t">
              <a:rot lat="0" lon="0" rev="1200000"/>
            </a:lightRig>
          </a:scene3d>
        </p:grpSpPr>
        <p:sp>
          <p:nvSpPr>
            <p:cNvPr id="4" name="Rounded Rectangle 3"/>
            <p:cNvSpPr/>
            <p:nvPr/>
          </p:nvSpPr>
          <p:spPr>
            <a:xfrm>
              <a:off x="5181600" y="3048001"/>
              <a:ext cx="2271560" cy="531384"/>
            </a:xfrm>
            <a:prstGeom prst="roundRect">
              <a:avLst>
                <a:gd name="adj" fmla="val 16670"/>
              </a:avLst>
            </a:prstGeom>
            <a:gr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4">
                <a:alpha val="90000"/>
                <a:hueOff val="0"/>
                <a:satOff val="0"/>
                <a:lumOff val="0"/>
                <a:alphaOff val="-28571"/>
              </a:schemeClr>
            </a:effectRef>
            <a:fontRef idx="minor">
              <a:schemeClr val="lt1"/>
            </a:fontRef>
          </p:style>
        </p:sp>
        <p:sp>
          <p:nvSpPr>
            <p:cNvPr id="5" name="Rounded Rectangle 4"/>
            <p:cNvSpPr/>
            <p:nvPr/>
          </p:nvSpPr>
          <p:spPr>
            <a:xfrm>
              <a:off x="5207545" y="3073946"/>
              <a:ext cx="2219670" cy="47949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de-CH" sz="3600" b="1" dirty="0" smtClean="0">
                  <a:solidFill>
                    <a:schemeClr val="tx1"/>
                  </a:solidFill>
                </a:rPr>
                <a:t>Hemostasis </a:t>
              </a:r>
              <a:r>
                <a:rPr lang="de-CH" sz="3600" b="1" dirty="0">
                  <a:solidFill>
                    <a:schemeClr val="tx1"/>
                  </a:solidFill>
                </a:rPr>
                <a:t>monitoring </a:t>
              </a:r>
              <a:endParaRPr lang="en-US" sz="3600" b="1" dirty="0">
                <a:solidFill>
                  <a:schemeClr val="tx1"/>
                </a:solidFill>
              </a:endParaRPr>
            </a:p>
          </p:txBody>
        </p:sp>
      </p:grpSp>
      <p:grpSp>
        <p:nvGrpSpPr>
          <p:cNvPr id="6" name="Group 5"/>
          <p:cNvGrpSpPr/>
          <p:nvPr/>
        </p:nvGrpSpPr>
        <p:grpSpPr>
          <a:xfrm>
            <a:off x="3300548" y="3536842"/>
            <a:ext cx="5625737" cy="1705718"/>
            <a:chOff x="-46437" y="983974"/>
            <a:chExt cx="2688336" cy="951263"/>
          </a:xfrm>
        </p:grpSpPr>
        <p:sp>
          <p:nvSpPr>
            <p:cNvPr id="7" name="Rounded Rectangle 6"/>
            <p:cNvSpPr/>
            <p:nvPr/>
          </p:nvSpPr>
          <p:spPr>
            <a:xfrm>
              <a:off x="-46437" y="983974"/>
              <a:ext cx="2688336" cy="951263"/>
            </a:xfrm>
            <a:prstGeom prst="roundRect">
              <a:avLst/>
            </a:prstGeom>
            <a:solidFill>
              <a:srgbClr val="7030A0"/>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8" name="Rounded Rectangle 4"/>
            <p:cNvSpPr/>
            <p:nvPr/>
          </p:nvSpPr>
          <p:spPr>
            <a:xfrm>
              <a:off x="46437" y="1076848"/>
              <a:ext cx="2595462" cy="8583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de-CH" sz="4000" b="1" kern="1200" dirty="0" err="1" smtClean="0"/>
                <a:t>Individualised</a:t>
              </a:r>
              <a:r>
                <a:rPr lang="de-CH" sz="4000" b="1" kern="1200" dirty="0" smtClean="0"/>
                <a:t> </a:t>
              </a:r>
              <a:r>
                <a:rPr lang="de-CH" sz="4000" b="1" kern="1200" dirty="0" err="1" smtClean="0"/>
                <a:t>goal</a:t>
              </a:r>
              <a:r>
                <a:rPr lang="de-CH" sz="4000" b="1" kern="1200" dirty="0" smtClean="0"/>
                <a:t> </a:t>
              </a:r>
              <a:r>
                <a:rPr lang="de-CH" sz="4000" b="1" kern="1200" dirty="0" err="1" smtClean="0"/>
                <a:t>directed</a:t>
              </a:r>
              <a:r>
                <a:rPr lang="de-CH" sz="4000" b="1" kern="1200" dirty="0" smtClean="0"/>
                <a:t> </a:t>
              </a:r>
              <a:r>
                <a:rPr lang="de-CH" sz="4000" b="1" kern="1200" dirty="0" err="1" smtClean="0"/>
                <a:t>therapy</a:t>
              </a:r>
              <a:r>
                <a:rPr lang="de-CH" sz="4000" b="1" kern="1200" dirty="0" smtClean="0"/>
                <a:t> </a:t>
              </a:r>
              <a:endParaRPr lang="en-US" sz="4000" b="1" kern="1200" dirty="0"/>
            </a:p>
          </p:txBody>
        </p:sp>
      </p:grpSp>
    </p:spTree>
    <p:extLst>
      <p:ext uri="{BB962C8B-B14F-4D97-AF65-F5344CB8AC3E}">
        <p14:creationId xmlns:p14="http://schemas.microsoft.com/office/powerpoint/2010/main" val="2603658842"/>
      </p:ext>
    </p:extLst>
  </p:cSld>
  <p:clrMapOvr>
    <a:masterClrMapping/>
  </p:clrMapOvr>
  <mc:AlternateContent xmlns:mc="http://schemas.openxmlformats.org/markup-compatibility/2006" xmlns:p14="http://schemas.microsoft.com/office/powerpoint/2010/main">
    <mc:Choice Requires="p14">
      <p:transition spd="slow" p14:dur="2000" advTm="197938"/>
    </mc:Choice>
    <mc:Fallback xmlns="">
      <p:transition spd="slow" advTm="197938"/>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8839200" cy="609600"/>
          </a:xfrm>
        </p:spPr>
        <p:txBody>
          <a:bodyPr>
            <a:normAutofit fontScale="90000"/>
          </a:bodyPr>
          <a:lstStyle/>
          <a:p>
            <a:pPr eaLnBrk="1" hangingPunct="1">
              <a:defRPr/>
            </a:pPr>
            <a:r>
              <a:rPr lang="en-US" dirty="0" smtClean="0"/>
              <a:t>Point of Care Tests for Post-CPB Bleeding</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164785502"/>
              </p:ext>
            </p:extLst>
          </p:nvPr>
        </p:nvGraphicFramePr>
        <p:xfrm>
          <a:off x="1752600" y="1142999"/>
          <a:ext cx="8610600" cy="5348291"/>
        </p:xfrm>
        <a:graphic>
          <a:graphicData uri="http://schemas.openxmlformats.org/drawingml/2006/table">
            <a:tbl>
              <a:tblPr firstRow="1" bandRow="1">
                <a:tableStyleId>{5940675A-B579-460E-94D1-54222C63F5DA}</a:tableStyleId>
              </a:tblPr>
              <a:tblGrid>
                <a:gridCol w="2152650">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2152650">
                  <a:extLst>
                    <a:ext uri="{9D8B030D-6E8A-4147-A177-3AD203B41FA5}">
                      <a16:colId xmlns:a16="http://schemas.microsoft.com/office/drawing/2014/main" val="20002"/>
                    </a:ext>
                  </a:extLst>
                </a:gridCol>
                <a:gridCol w="2152650">
                  <a:extLst>
                    <a:ext uri="{9D8B030D-6E8A-4147-A177-3AD203B41FA5}">
                      <a16:colId xmlns:a16="http://schemas.microsoft.com/office/drawing/2014/main" val="20003"/>
                    </a:ext>
                  </a:extLst>
                </a:gridCol>
              </a:tblGrid>
              <a:tr h="1050792">
                <a:tc>
                  <a:txBody>
                    <a:bodyPr/>
                    <a:lstStyle/>
                    <a:p>
                      <a:r>
                        <a:rPr lang="en-US" sz="2000" b="1" dirty="0" smtClean="0"/>
                        <a:t>Coagulation </a:t>
                      </a:r>
                      <a:r>
                        <a:rPr lang="en-US" sz="2000" b="1" dirty="0" smtClean="0">
                          <a:solidFill>
                            <a:srgbClr val="C00000"/>
                          </a:solidFill>
                        </a:rPr>
                        <a:t>factor deficiency</a:t>
                      </a:r>
                      <a:endParaRPr lang="en-US" sz="2000" b="1" dirty="0">
                        <a:solidFill>
                          <a:srgbClr val="C00000"/>
                        </a:solidFill>
                      </a:endParaRPr>
                    </a:p>
                  </a:txBody>
                  <a:tcPr marT="45712" marB="45712"/>
                </a:tc>
                <a:tc>
                  <a:txBody>
                    <a:bodyPr/>
                    <a:lstStyle/>
                    <a:p>
                      <a:r>
                        <a:rPr lang="en-US" sz="2000" dirty="0" smtClean="0"/>
                        <a:t>PT/INR</a:t>
                      </a:r>
                    </a:p>
                    <a:p>
                      <a:r>
                        <a:rPr lang="en-US" sz="2000" dirty="0" err="1" smtClean="0"/>
                        <a:t>aPTT</a:t>
                      </a:r>
                      <a:endParaRPr lang="en-US" sz="2000" dirty="0"/>
                    </a:p>
                  </a:txBody>
                  <a:tcPr marT="45712" marB="45712"/>
                </a:tc>
                <a:tc>
                  <a:txBody>
                    <a:bodyPr/>
                    <a:lstStyle/>
                    <a:p>
                      <a:r>
                        <a:rPr lang="en-US" sz="2000" dirty="0" err="1" smtClean="0">
                          <a:solidFill>
                            <a:srgbClr val="FF0000"/>
                          </a:solidFill>
                        </a:rPr>
                        <a:t>Thromboelasto-graphy</a:t>
                      </a:r>
                      <a:endParaRPr lang="en-US" sz="2000" dirty="0">
                        <a:solidFill>
                          <a:srgbClr val="FF0000"/>
                        </a:solidFill>
                      </a:endParaRPr>
                    </a:p>
                  </a:txBody>
                  <a:tcPr marT="45712" marB="45712"/>
                </a:tc>
                <a:tc>
                  <a:txBody>
                    <a:bodyPr/>
                    <a:lstStyle/>
                    <a:p>
                      <a:endParaRPr lang="en-US" sz="2000"/>
                    </a:p>
                  </a:txBody>
                  <a:tcPr marT="45712" marB="45712"/>
                </a:tc>
                <a:extLst>
                  <a:ext uri="{0D108BD9-81ED-4DB2-BD59-A6C34878D82A}">
                    <a16:rowId xmlns:a16="http://schemas.microsoft.com/office/drawing/2014/main" val="10000"/>
                  </a:ext>
                </a:extLst>
              </a:tr>
              <a:tr h="732099">
                <a:tc>
                  <a:txBody>
                    <a:bodyPr/>
                    <a:lstStyle/>
                    <a:p>
                      <a:r>
                        <a:rPr lang="en-US" sz="2000" b="1" dirty="0" err="1" smtClean="0">
                          <a:solidFill>
                            <a:srgbClr val="00B0F0"/>
                          </a:solidFill>
                        </a:rPr>
                        <a:t>Thrombo-cytopenia</a:t>
                      </a:r>
                      <a:endParaRPr lang="en-US" sz="2000" b="1" dirty="0">
                        <a:solidFill>
                          <a:srgbClr val="00B0F0"/>
                        </a:solidFill>
                      </a:endParaRPr>
                    </a:p>
                  </a:txBody>
                  <a:tcPr marT="45712" marB="45712"/>
                </a:tc>
                <a:tc>
                  <a:txBody>
                    <a:bodyPr/>
                    <a:lstStyle/>
                    <a:p>
                      <a:r>
                        <a:rPr lang="en-US" sz="2000" dirty="0" smtClean="0"/>
                        <a:t>Coulter counter</a:t>
                      </a:r>
                      <a:endParaRPr lang="en-US" sz="2000" dirty="0"/>
                    </a:p>
                  </a:txBody>
                  <a:tcPr marT="45712" marB="45712"/>
                </a:tc>
                <a:tc>
                  <a:txBody>
                    <a:bodyPr/>
                    <a:lstStyle/>
                    <a:p>
                      <a:r>
                        <a:rPr lang="en-US" sz="2000" dirty="0" err="1" smtClean="0">
                          <a:solidFill>
                            <a:srgbClr val="FF0000"/>
                          </a:solidFill>
                        </a:rPr>
                        <a:t>Thromboelasto-graphy</a:t>
                      </a:r>
                      <a:endParaRPr lang="en-US" sz="2000" dirty="0">
                        <a:solidFill>
                          <a:srgbClr val="FF0000"/>
                        </a:solidFill>
                      </a:endParaRPr>
                    </a:p>
                  </a:txBody>
                  <a:tcPr marT="45712" marB="45712"/>
                </a:tc>
                <a:tc>
                  <a:txBody>
                    <a:bodyPr/>
                    <a:lstStyle/>
                    <a:p>
                      <a:endParaRPr lang="en-US" sz="2000"/>
                    </a:p>
                  </a:txBody>
                  <a:tcPr marT="45712" marB="45712"/>
                </a:tc>
                <a:extLst>
                  <a:ext uri="{0D108BD9-81ED-4DB2-BD59-A6C34878D82A}">
                    <a16:rowId xmlns:a16="http://schemas.microsoft.com/office/drawing/2014/main" val="10001"/>
                  </a:ext>
                </a:extLst>
              </a:tr>
              <a:tr h="1050792">
                <a:tc>
                  <a:txBody>
                    <a:bodyPr/>
                    <a:lstStyle/>
                    <a:p>
                      <a:r>
                        <a:rPr lang="en-US" sz="2000" b="1" dirty="0" smtClean="0">
                          <a:solidFill>
                            <a:srgbClr val="7030A0"/>
                          </a:solidFill>
                        </a:rPr>
                        <a:t>Platelet</a:t>
                      </a:r>
                      <a:r>
                        <a:rPr lang="en-US" sz="2000" b="1" baseline="0" dirty="0" smtClean="0">
                          <a:solidFill>
                            <a:srgbClr val="7030A0"/>
                          </a:solidFill>
                        </a:rPr>
                        <a:t> dysfunction</a:t>
                      </a:r>
                      <a:endParaRPr lang="en-US" sz="2000" b="1" dirty="0">
                        <a:solidFill>
                          <a:srgbClr val="7030A0"/>
                        </a:solidFill>
                      </a:endParaRPr>
                    </a:p>
                  </a:txBody>
                  <a:tcPr marT="45712" marB="45712"/>
                </a:tc>
                <a:tc>
                  <a:txBody>
                    <a:bodyPr/>
                    <a:lstStyle/>
                    <a:p>
                      <a:r>
                        <a:rPr lang="en-US" sz="2000" dirty="0" smtClean="0"/>
                        <a:t>Platelet</a:t>
                      </a:r>
                      <a:r>
                        <a:rPr lang="en-US" sz="2000" baseline="0" dirty="0" smtClean="0"/>
                        <a:t> </a:t>
                      </a:r>
                      <a:r>
                        <a:rPr lang="en-US" sz="2000" baseline="0" dirty="0" err="1" smtClean="0"/>
                        <a:t>aggregometry</a:t>
                      </a:r>
                      <a:endParaRPr lang="en-US" sz="2000" dirty="0"/>
                    </a:p>
                  </a:txBody>
                  <a:tcPr marT="45712" marB="45712"/>
                </a:tc>
                <a:tc>
                  <a:txBody>
                    <a:bodyPr/>
                    <a:lstStyle/>
                    <a:p>
                      <a:r>
                        <a:rPr lang="en-US" sz="2000" dirty="0" smtClean="0"/>
                        <a:t>Modified Coulter</a:t>
                      </a:r>
                      <a:r>
                        <a:rPr lang="en-US" sz="2000" baseline="0" dirty="0" smtClean="0"/>
                        <a:t> counter</a:t>
                      </a:r>
                      <a:endParaRPr lang="en-US" sz="2000" dirty="0"/>
                    </a:p>
                  </a:txBody>
                  <a:tcPr marT="45712" marB="45712"/>
                </a:tc>
                <a:tc>
                  <a:txBody>
                    <a:bodyPr/>
                    <a:lstStyle/>
                    <a:p>
                      <a:r>
                        <a:rPr lang="en-US" sz="2000" dirty="0" err="1" smtClean="0">
                          <a:solidFill>
                            <a:srgbClr val="FF0000"/>
                          </a:solidFill>
                        </a:rPr>
                        <a:t>Thromboelasto-graphy</a:t>
                      </a:r>
                      <a:endParaRPr lang="en-US" sz="2000" dirty="0">
                        <a:solidFill>
                          <a:srgbClr val="FF0000"/>
                        </a:solidFill>
                      </a:endParaRPr>
                    </a:p>
                  </a:txBody>
                  <a:tcPr marT="45712" marB="45712"/>
                </a:tc>
                <a:extLst>
                  <a:ext uri="{0D108BD9-81ED-4DB2-BD59-A6C34878D82A}">
                    <a16:rowId xmlns:a16="http://schemas.microsoft.com/office/drawing/2014/main" val="10002"/>
                  </a:ext>
                </a:extLst>
              </a:tr>
              <a:tr h="732099">
                <a:tc>
                  <a:txBody>
                    <a:bodyPr/>
                    <a:lstStyle/>
                    <a:p>
                      <a:r>
                        <a:rPr lang="en-US" sz="2000" b="1" dirty="0" smtClean="0">
                          <a:solidFill>
                            <a:srgbClr val="FF0000"/>
                          </a:solidFill>
                          <a:effectLst>
                            <a:outerShdw blurRad="38100" dist="38100" dir="2700000" algn="tl">
                              <a:srgbClr val="000000">
                                <a:alpha val="43137"/>
                              </a:srgbClr>
                            </a:outerShdw>
                          </a:effectLst>
                        </a:rPr>
                        <a:t>Fibrinolysis</a:t>
                      </a:r>
                      <a:endParaRPr lang="en-US" sz="2000" b="1" dirty="0">
                        <a:solidFill>
                          <a:srgbClr val="FF0000"/>
                        </a:solidFill>
                        <a:effectLst>
                          <a:outerShdw blurRad="38100" dist="38100" dir="2700000" algn="tl">
                            <a:srgbClr val="000000">
                              <a:alpha val="43137"/>
                            </a:srgbClr>
                          </a:outerShdw>
                        </a:effectLst>
                      </a:endParaRPr>
                    </a:p>
                  </a:txBody>
                  <a:tcPr marT="45712" marB="45712"/>
                </a:tc>
                <a:tc>
                  <a:txBody>
                    <a:bodyPr/>
                    <a:lstStyle/>
                    <a:p>
                      <a:r>
                        <a:rPr lang="en-US" sz="2000" dirty="0" err="1" smtClean="0">
                          <a:solidFill>
                            <a:srgbClr val="FF0000"/>
                          </a:solidFill>
                        </a:rPr>
                        <a:t>Thromboelasto-graphy</a:t>
                      </a:r>
                      <a:endParaRPr lang="en-US" sz="2000" dirty="0">
                        <a:solidFill>
                          <a:srgbClr val="FF0000"/>
                        </a:solidFill>
                      </a:endParaRPr>
                    </a:p>
                  </a:txBody>
                  <a:tcPr marT="45712" marB="45712"/>
                </a:tc>
                <a:tc>
                  <a:txBody>
                    <a:bodyPr/>
                    <a:lstStyle/>
                    <a:p>
                      <a:endParaRPr lang="en-US" sz="2000" dirty="0"/>
                    </a:p>
                  </a:txBody>
                  <a:tcPr marT="45712" marB="45712"/>
                </a:tc>
                <a:tc>
                  <a:txBody>
                    <a:bodyPr/>
                    <a:lstStyle/>
                    <a:p>
                      <a:endParaRPr lang="en-US" sz="2000"/>
                    </a:p>
                  </a:txBody>
                  <a:tcPr marT="45712" marB="45712"/>
                </a:tc>
                <a:extLst>
                  <a:ext uri="{0D108BD9-81ED-4DB2-BD59-A6C34878D82A}">
                    <a16:rowId xmlns:a16="http://schemas.microsoft.com/office/drawing/2014/main" val="10003"/>
                  </a:ext>
                </a:extLst>
              </a:tr>
              <a:tr h="1050410">
                <a:tc>
                  <a:txBody>
                    <a:bodyPr/>
                    <a:lstStyle/>
                    <a:p>
                      <a:r>
                        <a:rPr lang="en-US" sz="2000" b="1" dirty="0" smtClean="0">
                          <a:effectLst>
                            <a:outerShdw blurRad="38100" dist="38100" dir="2700000" algn="tl">
                              <a:srgbClr val="000000">
                                <a:alpha val="43137"/>
                              </a:srgbClr>
                            </a:outerShdw>
                          </a:effectLst>
                        </a:rPr>
                        <a:t>Residual</a:t>
                      </a:r>
                      <a:r>
                        <a:rPr lang="en-US" sz="2000" b="1" baseline="0" dirty="0" smtClean="0">
                          <a:effectLst>
                            <a:outerShdw blurRad="38100" dist="38100" dir="2700000" algn="tl">
                              <a:srgbClr val="000000">
                                <a:alpha val="43137"/>
                              </a:srgbClr>
                            </a:outerShdw>
                          </a:effectLst>
                        </a:rPr>
                        <a:t> heparin</a:t>
                      </a:r>
                      <a:endParaRPr lang="en-US" sz="2000" b="1" dirty="0">
                        <a:effectLst>
                          <a:outerShdw blurRad="38100" dist="38100" dir="2700000" algn="tl">
                            <a:srgbClr val="000000">
                              <a:alpha val="43137"/>
                            </a:srgbClr>
                          </a:outerShdw>
                        </a:effectLst>
                      </a:endParaRPr>
                    </a:p>
                  </a:txBody>
                  <a:tcPr marT="45712" marB="45712"/>
                </a:tc>
                <a:tc>
                  <a:txBody>
                    <a:bodyPr/>
                    <a:lstStyle/>
                    <a:p>
                      <a:r>
                        <a:rPr lang="en-US" sz="2000" dirty="0" smtClean="0"/>
                        <a:t>Activated clotting time &amp; variants</a:t>
                      </a:r>
                      <a:endParaRPr lang="en-US" sz="2000" dirty="0"/>
                    </a:p>
                  </a:txBody>
                  <a:tcPr marT="45712" marB="45712"/>
                </a:tc>
                <a:tc>
                  <a:txBody>
                    <a:bodyPr/>
                    <a:lstStyle/>
                    <a:p>
                      <a:r>
                        <a:rPr lang="en-US" sz="2000" dirty="0" smtClean="0"/>
                        <a:t>Heparin concentration</a:t>
                      </a:r>
                      <a:endParaRPr lang="en-US" sz="2000" dirty="0"/>
                    </a:p>
                  </a:txBody>
                  <a:tcPr marT="45712" marB="45712"/>
                </a:tc>
                <a:tc>
                  <a:txBody>
                    <a:bodyPr/>
                    <a:lstStyle/>
                    <a:p>
                      <a:r>
                        <a:rPr lang="en-US" sz="2000" dirty="0" err="1" smtClean="0">
                          <a:solidFill>
                            <a:srgbClr val="FF0000"/>
                          </a:solidFill>
                        </a:rPr>
                        <a:t>Thromboelasto-graphy</a:t>
                      </a:r>
                      <a:endParaRPr lang="en-US" sz="2000" dirty="0">
                        <a:solidFill>
                          <a:srgbClr val="FF0000"/>
                        </a:solidFill>
                      </a:endParaRPr>
                    </a:p>
                  </a:txBody>
                  <a:tcPr marT="45712" marB="45712"/>
                </a:tc>
                <a:extLst>
                  <a:ext uri="{0D108BD9-81ED-4DB2-BD59-A6C34878D82A}">
                    <a16:rowId xmlns:a16="http://schemas.microsoft.com/office/drawing/2014/main" val="10004"/>
                  </a:ext>
                </a:extLst>
              </a:tr>
              <a:tr h="732099">
                <a:tc>
                  <a:txBody>
                    <a:bodyPr/>
                    <a:lstStyle/>
                    <a:p>
                      <a:r>
                        <a:rPr lang="en-US" sz="2000" b="1" dirty="0" smtClean="0">
                          <a:solidFill>
                            <a:srgbClr val="7030A0"/>
                          </a:solidFill>
                          <a:effectLst>
                            <a:outerShdw blurRad="38100" dist="38100" dir="2700000" algn="tl">
                              <a:srgbClr val="000000">
                                <a:alpha val="43137"/>
                              </a:srgbClr>
                            </a:outerShdw>
                          </a:effectLst>
                        </a:rPr>
                        <a:t>Anemia</a:t>
                      </a:r>
                      <a:endParaRPr lang="en-US" sz="2000" b="1" dirty="0">
                        <a:solidFill>
                          <a:srgbClr val="7030A0"/>
                        </a:solidFill>
                        <a:effectLst>
                          <a:outerShdw blurRad="38100" dist="38100" dir="2700000" algn="tl">
                            <a:srgbClr val="000000">
                              <a:alpha val="43137"/>
                            </a:srgbClr>
                          </a:outerShdw>
                        </a:effectLst>
                      </a:endParaRPr>
                    </a:p>
                  </a:txBody>
                  <a:tcPr marT="45712" marB="45712"/>
                </a:tc>
                <a:tc>
                  <a:txBody>
                    <a:bodyPr/>
                    <a:lstStyle/>
                    <a:p>
                      <a:r>
                        <a:rPr lang="en-US" sz="2000" dirty="0" smtClean="0"/>
                        <a:t>Hemoglobin-</a:t>
                      </a:r>
                      <a:r>
                        <a:rPr lang="en-US" sz="2000" dirty="0" err="1" smtClean="0"/>
                        <a:t>ometer</a:t>
                      </a:r>
                      <a:endParaRPr lang="en-US" sz="2000" dirty="0"/>
                    </a:p>
                  </a:txBody>
                  <a:tcPr marT="45712" marB="45712"/>
                </a:tc>
                <a:tc>
                  <a:txBody>
                    <a:bodyPr/>
                    <a:lstStyle/>
                    <a:p>
                      <a:r>
                        <a:rPr lang="en-US" sz="2000" dirty="0" smtClean="0"/>
                        <a:t>Spun</a:t>
                      </a:r>
                      <a:r>
                        <a:rPr lang="en-US" sz="2000" baseline="0" dirty="0" smtClean="0"/>
                        <a:t> hematocrit</a:t>
                      </a:r>
                      <a:endParaRPr lang="en-US" sz="2000" dirty="0"/>
                    </a:p>
                  </a:txBody>
                  <a:tcPr marT="45712" marB="45712"/>
                </a:tc>
                <a:tc>
                  <a:txBody>
                    <a:bodyPr/>
                    <a:lstStyle/>
                    <a:p>
                      <a:r>
                        <a:rPr lang="en-US" sz="2000" dirty="0" smtClean="0"/>
                        <a:t>Coulter counter</a:t>
                      </a:r>
                      <a:endParaRPr lang="en-US" sz="2000" dirty="0"/>
                    </a:p>
                  </a:txBody>
                  <a:tcPr marT="45712" marB="45712"/>
                </a:tc>
                <a:extLst>
                  <a:ext uri="{0D108BD9-81ED-4DB2-BD59-A6C34878D82A}">
                    <a16:rowId xmlns:a16="http://schemas.microsoft.com/office/drawing/2014/main" val="10005"/>
                  </a:ext>
                </a:extLst>
              </a:tr>
            </a:tbl>
          </a:graphicData>
        </a:graphic>
      </p:graphicFrame>
      <p:sp>
        <p:nvSpPr>
          <p:cNvPr id="7" name="Slide Number Placeholder 6"/>
          <p:cNvSpPr>
            <a:spLocks noGrp="1"/>
          </p:cNvSpPr>
          <p:nvPr>
            <p:ph type="sldNum" sz="quarter" idx="4294967295"/>
          </p:nvPr>
        </p:nvSpPr>
        <p:spPr>
          <a:xfrm>
            <a:off x="9653016" y="5734050"/>
            <a:ext cx="609600" cy="521208"/>
          </a:xfrm>
          <a:prstGeom prst="rect">
            <a:avLst/>
          </a:prstGeom>
        </p:spPr>
        <p:txBody>
          <a:bodyPr/>
          <a:lstStyle/>
          <a:p>
            <a:fld id="{055219E4-D594-4669-8354-D4B4811A50A8}" type="slidenum">
              <a:rPr lang="en-US" smtClean="0"/>
              <a:pPr/>
              <a:t>12</a:t>
            </a:fld>
            <a:endParaRPr lang="en-US"/>
          </a:p>
        </p:txBody>
      </p:sp>
      <p:sp>
        <p:nvSpPr>
          <p:cNvPr id="4" name="Footer Placeholder 3"/>
          <p:cNvSpPr>
            <a:spLocks noGrp="1"/>
          </p:cNvSpPr>
          <p:nvPr>
            <p:ph type="ftr" sz="quarter" idx="4294967295"/>
          </p:nvPr>
        </p:nvSpPr>
        <p:spPr>
          <a:xfrm rot="5400000">
            <a:off x="10299443" y="3688326"/>
            <a:ext cx="3200400" cy="365760"/>
          </a:xfrm>
          <a:prstGeom prst="rect">
            <a:avLst/>
          </a:prstGeom>
        </p:spPr>
        <p:txBody>
          <a:bodyPr/>
          <a:lstStyle/>
          <a:p>
            <a:r>
              <a:rPr lang="en-US" dirty="0" smtClean="0"/>
              <a:t>R Azarfarin MD, FACC</a:t>
            </a:r>
            <a:endParaRPr lang="en-US" dirty="0"/>
          </a:p>
        </p:txBody>
      </p:sp>
    </p:spTree>
    <p:extLst>
      <p:ext uri="{BB962C8B-B14F-4D97-AF65-F5344CB8AC3E}">
        <p14:creationId xmlns:p14="http://schemas.microsoft.com/office/powerpoint/2010/main" val="1105760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7875588" cy="685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normAutofit fontScale="90000"/>
          </a:bodyPr>
          <a:lstStyle/>
          <a:p>
            <a:pPr eaLnBrk="1" hangingPunct="1">
              <a:defRPr/>
            </a:pPr>
            <a:r>
              <a:rPr lang="en-US" dirty="0" err="1" smtClean="0"/>
              <a:t>Thromboelastography</a:t>
            </a:r>
            <a:endParaRPr lang="en-US" dirty="0"/>
          </a:p>
        </p:txBody>
      </p:sp>
      <p:sp>
        <p:nvSpPr>
          <p:cNvPr id="7" name="Date Placeholder 6"/>
          <p:cNvSpPr>
            <a:spLocks noGrp="1"/>
          </p:cNvSpPr>
          <p:nvPr>
            <p:ph type="dt" sz="half" idx="10"/>
          </p:nvPr>
        </p:nvSpPr>
        <p:spPr/>
        <p:txBody>
          <a:bodyPr/>
          <a:lstStyle/>
          <a:p>
            <a:fld id="{08A23D29-DC48-4954-88B3-4550DC5BCEF9}" type="datetime1">
              <a:rPr lang="en-US" smtClean="0"/>
              <a:pPr/>
              <a:t>2018-12-27</a:t>
            </a:fld>
            <a:endParaRPr lang="en-US"/>
          </a:p>
        </p:txBody>
      </p:sp>
      <p:sp>
        <p:nvSpPr>
          <p:cNvPr id="8" name="Slide Number Placeholder 7"/>
          <p:cNvSpPr>
            <a:spLocks noGrp="1"/>
          </p:cNvSpPr>
          <p:nvPr>
            <p:ph type="sldNum" sz="quarter" idx="11"/>
          </p:nvPr>
        </p:nvSpPr>
        <p:spPr/>
        <p:txBody>
          <a:bodyPr/>
          <a:lstStyle/>
          <a:p>
            <a:fld id="{055219E4-D594-4669-8354-D4B4811A50A8}" type="slidenum">
              <a:rPr lang="en-US" smtClean="0"/>
              <a:pPr/>
              <a:t>13</a:t>
            </a:fld>
            <a:endParaRPr lang="en-US"/>
          </a:p>
        </p:txBody>
      </p:sp>
      <p:sp>
        <p:nvSpPr>
          <p:cNvPr id="6" name="Footer Placeholder 5"/>
          <p:cNvSpPr>
            <a:spLocks noGrp="1"/>
          </p:cNvSpPr>
          <p:nvPr>
            <p:ph type="ftr" sz="quarter" idx="12"/>
          </p:nvPr>
        </p:nvSpPr>
        <p:spPr/>
        <p:txBody>
          <a:bodyPr/>
          <a:lstStyle/>
          <a:p>
            <a:r>
              <a:rPr lang="en-US" dirty="0" smtClean="0"/>
              <a:t>R Azarfarin MD, FACC</a:t>
            </a:r>
            <a:endParaRPr lang="en-US" dirty="0"/>
          </a:p>
        </p:txBody>
      </p:sp>
      <p:pic>
        <p:nvPicPr>
          <p:cNvPr id="296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6900" y="762001"/>
            <a:ext cx="5247517"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97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5378" y="3733801"/>
            <a:ext cx="6545222"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97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779464"/>
            <a:ext cx="3494088" cy="341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450376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736436" y="179388"/>
            <a:ext cx="7407564" cy="1079500"/>
          </a:xfrm>
        </p:spPr>
        <p:txBody>
          <a:bodyPr>
            <a:normAutofit/>
          </a:bodyPr>
          <a:lstStyle/>
          <a:p>
            <a:r>
              <a:rPr lang="de-CH" dirty="0" err="1" smtClean="0"/>
              <a:t>Exemple</a:t>
            </a:r>
            <a:r>
              <a:rPr lang="de-CH" dirty="0" smtClean="0"/>
              <a:t>: normal ROTEM </a:t>
            </a:r>
            <a:r>
              <a:rPr lang="de-CH" dirty="0" err="1" smtClean="0"/>
              <a:t>output</a:t>
            </a:r>
            <a:r>
              <a:rPr lang="de-CH" dirty="0" smtClean="0"/>
              <a:t> </a:t>
            </a:r>
            <a:endParaRPr lang="en-US" dirty="0"/>
          </a:p>
        </p:txBody>
      </p:sp>
      <p:pic>
        <p:nvPicPr>
          <p:cNvPr id="11"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26897" y="1295400"/>
            <a:ext cx="8569444" cy="48560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2" name="TextBox 11"/>
          <p:cNvSpPr txBox="1"/>
          <p:nvPr/>
        </p:nvSpPr>
        <p:spPr>
          <a:xfrm>
            <a:off x="2057400" y="6591015"/>
            <a:ext cx="2743200" cy="523220"/>
          </a:xfrm>
          <a:prstGeom prst="rect">
            <a:avLst/>
          </a:prstGeom>
          <a:noFill/>
        </p:spPr>
        <p:txBody>
          <a:bodyPr wrap="square" rtlCol="0">
            <a:spAutoFit/>
          </a:bodyPr>
          <a:lstStyle/>
          <a:p>
            <a:pPr algn="l"/>
            <a:r>
              <a:rPr lang="de-CH" sz="1400" dirty="0">
                <a:solidFill>
                  <a:schemeClr val="bg1"/>
                </a:solidFill>
                <a:latin typeface="Arial" panose="020B0604020202020204" pitchFamily="34" charset="0"/>
                <a:cs typeface="Arial" panose="020B0604020202020204" pitchFamily="34" charset="0"/>
              </a:rPr>
              <a:t>Lier et al, </a:t>
            </a:r>
            <a:r>
              <a:rPr lang="de-CH" sz="1400" dirty="0" err="1">
                <a:solidFill>
                  <a:schemeClr val="bg1"/>
                </a:solidFill>
                <a:latin typeface="Arial" panose="020B0604020202020204" pitchFamily="34" charset="0"/>
                <a:cs typeface="Arial" panose="020B0604020202020204" pitchFamily="34" charset="0"/>
              </a:rPr>
              <a:t>Haemostaseologie</a:t>
            </a:r>
            <a:r>
              <a:rPr lang="de-CH" sz="1400" dirty="0">
                <a:solidFill>
                  <a:schemeClr val="bg1"/>
                </a:solidFill>
                <a:latin typeface="Arial" panose="020B0604020202020204" pitchFamily="34" charset="0"/>
                <a:cs typeface="Arial" panose="020B0604020202020204" pitchFamily="34" charset="0"/>
              </a:rPr>
              <a:t> 2013; 33:51-61</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7504949"/>
      </p:ext>
    </p:extLst>
  </p:cSld>
  <p:clrMapOvr>
    <a:masterClrMapping/>
  </p:clrMapOvr>
  <mc:AlternateContent xmlns:mc="http://schemas.openxmlformats.org/markup-compatibility/2006" xmlns:p14="http://schemas.microsoft.com/office/powerpoint/2010/main">
    <mc:Choice Requires="p14">
      <p:transition spd="slow" p14:dur="2000" advTm="197938"/>
    </mc:Choice>
    <mc:Fallback xmlns="">
      <p:transition spd="slow" advTm="197938"/>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451345" y="1295524"/>
            <a:ext cx="7109466" cy="1895540"/>
            <a:chOff x="295" y="981"/>
            <a:chExt cx="4898" cy="1224"/>
          </a:xfrm>
        </p:grpSpPr>
        <p:sp>
          <p:nvSpPr>
            <p:cNvPr id="35849" name="AutoShape 3"/>
            <p:cNvSpPr>
              <a:spLocks noChangeArrowheads="1"/>
            </p:cNvSpPr>
            <p:nvPr/>
          </p:nvSpPr>
          <p:spPr bwMode="auto">
            <a:xfrm>
              <a:off x="295" y="981"/>
              <a:ext cx="4898" cy="1224"/>
            </a:xfrm>
            <a:prstGeom prst="roundRect">
              <a:avLst>
                <a:gd name="adj" fmla="val 16667"/>
              </a:avLst>
            </a:prstGeom>
            <a:solidFill>
              <a:srgbClr val="CCFFCC"/>
            </a:solidFill>
            <a:ln w="25400">
              <a:solidFill>
                <a:schemeClr val="bg2"/>
              </a:solidFill>
              <a:round/>
              <a:headEnd/>
              <a:tailEnd/>
            </a:ln>
          </p:spPr>
          <p:txBody>
            <a:bodyPr wrap="none" anchor="ctr"/>
            <a:lstStyle>
              <a:lvl1pPr>
                <a:spcBef>
                  <a:spcPct val="20000"/>
                </a:spcBef>
                <a:buClr>
                  <a:srgbClr val="D20000"/>
                </a:buClr>
                <a:buChar char="•"/>
                <a:defRPr sz="2400">
                  <a:solidFill>
                    <a:schemeClr val="tx1"/>
                  </a:solidFill>
                  <a:latin typeface="Arial" panose="020B0604020202020204" pitchFamily="34" charset="0"/>
                </a:defRPr>
              </a:lvl1pPr>
              <a:lvl2pPr marL="742950" indent="-285750">
                <a:spcBef>
                  <a:spcPct val="20000"/>
                </a:spcBef>
                <a:buClr>
                  <a:srgbClr val="D20000"/>
                </a:buClr>
                <a:buChar char="–"/>
                <a:defRPr sz="2000">
                  <a:solidFill>
                    <a:schemeClr val="tx1"/>
                  </a:solidFill>
                  <a:latin typeface="Arial" panose="020B0604020202020204" pitchFamily="34" charset="0"/>
                </a:defRPr>
              </a:lvl2pPr>
              <a:lvl3pPr marL="1143000" indent="-228600">
                <a:spcBef>
                  <a:spcPct val="20000"/>
                </a:spcBef>
                <a:buClr>
                  <a:srgbClr val="D20000"/>
                </a:buClr>
                <a:buChar char="•"/>
                <a:defRPr>
                  <a:solidFill>
                    <a:schemeClr val="tx1"/>
                  </a:solidFill>
                  <a:latin typeface="Arial" panose="020B0604020202020204" pitchFamily="34" charset="0"/>
                </a:defRPr>
              </a:lvl3pPr>
              <a:lvl4pPr marL="1600200" indent="-228600">
                <a:spcBef>
                  <a:spcPct val="20000"/>
                </a:spcBef>
                <a:buClr>
                  <a:srgbClr val="D20000"/>
                </a:buClr>
                <a:buChar char="–"/>
                <a:defRPr sz="1600">
                  <a:solidFill>
                    <a:schemeClr val="tx1"/>
                  </a:solidFill>
                  <a:latin typeface="Arial" panose="020B0604020202020204" pitchFamily="34" charset="0"/>
                </a:defRPr>
              </a:lvl4pPr>
              <a:lvl5pPr marL="2057400" indent="-228600">
                <a:spcBef>
                  <a:spcPct val="20000"/>
                </a:spcBef>
                <a:buClr>
                  <a:srgbClr val="D20000"/>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9pPr>
            </a:lstStyle>
            <a:p>
              <a:pPr eaLnBrk="1" hangingPunct="1"/>
              <a:endParaRPr lang="fa-IR" altLang="en-US" sz="902"/>
            </a:p>
          </p:txBody>
        </p:sp>
        <p:sp>
          <p:nvSpPr>
            <p:cNvPr id="35850" name="Text Box 4"/>
            <p:cNvSpPr txBox="1">
              <a:spLocks noChangeArrowheads="1"/>
            </p:cNvSpPr>
            <p:nvPr/>
          </p:nvSpPr>
          <p:spPr bwMode="auto">
            <a:xfrm>
              <a:off x="340" y="1071"/>
              <a:ext cx="3095" cy="509"/>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20000"/>
                </a:buClr>
                <a:buChar char="•"/>
                <a:defRPr sz="2400">
                  <a:solidFill>
                    <a:schemeClr val="tx1"/>
                  </a:solidFill>
                  <a:latin typeface="Arial" panose="020B0604020202020204" pitchFamily="34" charset="0"/>
                </a:defRPr>
              </a:lvl1pPr>
              <a:lvl2pPr marL="742950" indent="-285750">
                <a:spcBef>
                  <a:spcPct val="20000"/>
                </a:spcBef>
                <a:buClr>
                  <a:srgbClr val="D20000"/>
                </a:buClr>
                <a:buChar char="–"/>
                <a:defRPr sz="2000">
                  <a:solidFill>
                    <a:schemeClr val="tx1"/>
                  </a:solidFill>
                  <a:latin typeface="Arial" panose="020B0604020202020204" pitchFamily="34" charset="0"/>
                </a:defRPr>
              </a:lvl2pPr>
              <a:lvl3pPr marL="1143000" indent="-228600">
                <a:spcBef>
                  <a:spcPct val="20000"/>
                </a:spcBef>
                <a:buClr>
                  <a:srgbClr val="D20000"/>
                </a:buClr>
                <a:buChar char="•"/>
                <a:defRPr>
                  <a:solidFill>
                    <a:schemeClr val="tx1"/>
                  </a:solidFill>
                  <a:latin typeface="Arial" panose="020B0604020202020204" pitchFamily="34" charset="0"/>
                </a:defRPr>
              </a:lvl3pPr>
              <a:lvl4pPr marL="1600200" indent="-228600">
                <a:spcBef>
                  <a:spcPct val="20000"/>
                </a:spcBef>
                <a:buClr>
                  <a:srgbClr val="D20000"/>
                </a:buClr>
                <a:buChar char="–"/>
                <a:defRPr sz="1600">
                  <a:solidFill>
                    <a:schemeClr val="tx1"/>
                  </a:solidFill>
                  <a:latin typeface="Arial" panose="020B0604020202020204" pitchFamily="34" charset="0"/>
                </a:defRPr>
              </a:lvl4pPr>
              <a:lvl5pPr marL="2057400" indent="-228600">
                <a:spcBef>
                  <a:spcPct val="20000"/>
                </a:spcBef>
                <a:buClr>
                  <a:srgbClr val="D20000"/>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9pPr>
            </a:lstStyle>
            <a:p>
              <a:pPr eaLnBrk="1" hangingPunct="1">
                <a:spcBef>
                  <a:spcPct val="0"/>
                </a:spcBef>
                <a:buClrTx/>
                <a:buFontTx/>
                <a:buNone/>
              </a:pPr>
              <a:r>
                <a:rPr lang="de-DE" altLang="en-US" sz="2507" b="1">
                  <a:solidFill>
                    <a:srgbClr val="000066"/>
                  </a:solidFill>
                </a:rPr>
                <a:t>INTEM</a:t>
              </a:r>
              <a:r>
                <a:rPr lang="en-US" altLang="en-US" sz="2507" b="1" baseline="30000">
                  <a:solidFill>
                    <a:srgbClr val="000066"/>
                  </a:solidFill>
                  <a:cs typeface="Arial" panose="020B0604020202020204" pitchFamily="34" charset="0"/>
                </a:rPr>
                <a:t>®</a:t>
              </a:r>
            </a:p>
            <a:p>
              <a:pPr eaLnBrk="1" hangingPunct="1">
                <a:spcBef>
                  <a:spcPct val="0"/>
                </a:spcBef>
                <a:buClrTx/>
                <a:buFontTx/>
                <a:buNone/>
              </a:pPr>
              <a:r>
                <a:rPr lang="en-US" altLang="en-US" sz="2005" b="1">
                  <a:solidFill>
                    <a:srgbClr val="000066"/>
                  </a:solidFill>
                  <a:cs typeface="Arial" panose="020B0604020202020204" pitchFamily="34" charset="0"/>
                </a:rPr>
                <a:t>Intrinsic Activator (similar to APTT)</a:t>
              </a:r>
              <a:endParaRPr lang="en-US" altLang="en-US" sz="2005" b="1" baseline="30000">
                <a:solidFill>
                  <a:srgbClr val="000066"/>
                </a:solidFill>
                <a:cs typeface="Arial" panose="020B0604020202020204" pitchFamily="34" charset="0"/>
              </a:endParaRPr>
            </a:p>
          </p:txBody>
        </p:sp>
        <p:sp>
          <p:nvSpPr>
            <p:cNvPr id="35851" name="Text Box 5"/>
            <p:cNvSpPr txBox="1">
              <a:spLocks noChangeArrowheads="1"/>
            </p:cNvSpPr>
            <p:nvPr/>
          </p:nvSpPr>
          <p:spPr bwMode="auto">
            <a:xfrm>
              <a:off x="340" y="1616"/>
              <a:ext cx="3190" cy="509"/>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20000"/>
                </a:buClr>
                <a:buChar char="•"/>
                <a:defRPr sz="2400">
                  <a:solidFill>
                    <a:schemeClr val="tx1"/>
                  </a:solidFill>
                  <a:latin typeface="Arial" panose="020B0604020202020204" pitchFamily="34" charset="0"/>
                </a:defRPr>
              </a:lvl1pPr>
              <a:lvl2pPr marL="742950" indent="-285750">
                <a:spcBef>
                  <a:spcPct val="20000"/>
                </a:spcBef>
                <a:buClr>
                  <a:srgbClr val="D20000"/>
                </a:buClr>
                <a:buChar char="–"/>
                <a:defRPr sz="2000">
                  <a:solidFill>
                    <a:schemeClr val="tx1"/>
                  </a:solidFill>
                  <a:latin typeface="Arial" panose="020B0604020202020204" pitchFamily="34" charset="0"/>
                </a:defRPr>
              </a:lvl2pPr>
              <a:lvl3pPr marL="1143000" indent="-228600">
                <a:spcBef>
                  <a:spcPct val="20000"/>
                </a:spcBef>
                <a:buClr>
                  <a:srgbClr val="D20000"/>
                </a:buClr>
                <a:buChar char="•"/>
                <a:defRPr>
                  <a:solidFill>
                    <a:schemeClr val="tx1"/>
                  </a:solidFill>
                  <a:latin typeface="Arial" panose="020B0604020202020204" pitchFamily="34" charset="0"/>
                </a:defRPr>
              </a:lvl3pPr>
              <a:lvl4pPr marL="1600200" indent="-228600">
                <a:spcBef>
                  <a:spcPct val="20000"/>
                </a:spcBef>
                <a:buClr>
                  <a:srgbClr val="D20000"/>
                </a:buClr>
                <a:buChar char="–"/>
                <a:defRPr sz="1600">
                  <a:solidFill>
                    <a:schemeClr val="tx1"/>
                  </a:solidFill>
                  <a:latin typeface="Arial" panose="020B0604020202020204" pitchFamily="34" charset="0"/>
                </a:defRPr>
              </a:lvl4pPr>
              <a:lvl5pPr marL="2057400" indent="-228600">
                <a:spcBef>
                  <a:spcPct val="20000"/>
                </a:spcBef>
                <a:buClr>
                  <a:srgbClr val="D20000"/>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9pPr>
            </a:lstStyle>
            <a:p>
              <a:pPr eaLnBrk="1" hangingPunct="1">
                <a:spcBef>
                  <a:spcPct val="0"/>
                </a:spcBef>
                <a:buClrTx/>
                <a:buFontTx/>
                <a:buNone/>
              </a:pPr>
              <a:r>
                <a:rPr lang="de-DE" altLang="en-US" sz="2507" b="1">
                  <a:solidFill>
                    <a:srgbClr val="FF0000"/>
                  </a:solidFill>
                </a:rPr>
                <a:t>EXTEM</a:t>
              </a:r>
              <a:r>
                <a:rPr lang="en-US" altLang="en-US" sz="2507" b="1" baseline="30000">
                  <a:solidFill>
                    <a:srgbClr val="FF0000"/>
                  </a:solidFill>
                  <a:cs typeface="Arial" panose="020B0604020202020204" pitchFamily="34" charset="0"/>
                </a:rPr>
                <a:t>®</a:t>
              </a:r>
            </a:p>
            <a:p>
              <a:pPr eaLnBrk="1" hangingPunct="1">
                <a:spcBef>
                  <a:spcPct val="0"/>
                </a:spcBef>
                <a:buClrTx/>
                <a:buFontTx/>
                <a:buNone/>
              </a:pPr>
              <a:r>
                <a:rPr lang="en-US" altLang="en-US" sz="2005" b="1">
                  <a:solidFill>
                    <a:srgbClr val="FF0000"/>
                  </a:solidFill>
                  <a:cs typeface="Arial" panose="020B0604020202020204" pitchFamily="34" charset="0"/>
                </a:rPr>
                <a:t>Extrinsic Activator (similar to Quick)</a:t>
              </a:r>
              <a:endParaRPr lang="en-US" altLang="en-US" sz="2005" b="1" baseline="30000">
                <a:solidFill>
                  <a:srgbClr val="FF0000"/>
                </a:solidFill>
                <a:cs typeface="Arial" panose="020B0604020202020204" pitchFamily="34" charset="0"/>
              </a:endParaRPr>
            </a:p>
          </p:txBody>
        </p:sp>
      </p:grpSp>
      <p:grpSp>
        <p:nvGrpSpPr>
          <p:cNvPr id="3" name="Group 6"/>
          <p:cNvGrpSpPr>
            <a:grpSpLocks/>
          </p:cNvGrpSpPr>
          <p:nvPr/>
        </p:nvGrpSpPr>
        <p:grpSpPr bwMode="auto">
          <a:xfrm>
            <a:off x="2464077" y="3277007"/>
            <a:ext cx="7109466" cy="2632428"/>
            <a:chOff x="295" y="2341"/>
            <a:chExt cx="4898" cy="1724"/>
          </a:xfrm>
        </p:grpSpPr>
        <p:sp>
          <p:nvSpPr>
            <p:cNvPr id="35845" name="AutoShape 7"/>
            <p:cNvSpPr>
              <a:spLocks noChangeArrowheads="1"/>
            </p:cNvSpPr>
            <p:nvPr/>
          </p:nvSpPr>
          <p:spPr bwMode="auto">
            <a:xfrm>
              <a:off x="295" y="2341"/>
              <a:ext cx="4898" cy="1724"/>
            </a:xfrm>
            <a:prstGeom prst="roundRect">
              <a:avLst>
                <a:gd name="adj" fmla="val 16667"/>
              </a:avLst>
            </a:prstGeom>
            <a:solidFill>
              <a:srgbClr val="CCFFCC"/>
            </a:solidFill>
            <a:ln w="25400">
              <a:solidFill>
                <a:schemeClr val="bg2"/>
              </a:solidFill>
              <a:round/>
              <a:headEnd/>
              <a:tailEnd/>
            </a:ln>
          </p:spPr>
          <p:txBody>
            <a:bodyPr wrap="none" anchor="ctr"/>
            <a:lstStyle>
              <a:lvl1pPr>
                <a:spcBef>
                  <a:spcPct val="20000"/>
                </a:spcBef>
                <a:buClr>
                  <a:srgbClr val="D20000"/>
                </a:buClr>
                <a:buChar char="•"/>
                <a:defRPr sz="2400">
                  <a:solidFill>
                    <a:schemeClr val="tx1"/>
                  </a:solidFill>
                  <a:latin typeface="Arial" panose="020B0604020202020204" pitchFamily="34" charset="0"/>
                </a:defRPr>
              </a:lvl1pPr>
              <a:lvl2pPr marL="742950" indent="-285750">
                <a:spcBef>
                  <a:spcPct val="20000"/>
                </a:spcBef>
                <a:buClr>
                  <a:srgbClr val="D20000"/>
                </a:buClr>
                <a:buChar char="–"/>
                <a:defRPr sz="2000">
                  <a:solidFill>
                    <a:schemeClr val="tx1"/>
                  </a:solidFill>
                  <a:latin typeface="Arial" panose="020B0604020202020204" pitchFamily="34" charset="0"/>
                </a:defRPr>
              </a:lvl2pPr>
              <a:lvl3pPr marL="1143000" indent="-228600">
                <a:spcBef>
                  <a:spcPct val="20000"/>
                </a:spcBef>
                <a:buClr>
                  <a:srgbClr val="D20000"/>
                </a:buClr>
                <a:buChar char="•"/>
                <a:defRPr>
                  <a:solidFill>
                    <a:schemeClr val="tx1"/>
                  </a:solidFill>
                  <a:latin typeface="Arial" panose="020B0604020202020204" pitchFamily="34" charset="0"/>
                </a:defRPr>
              </a:lvl3pPr>
              <a:lvl4pPr marL="1600200" indent="-228600">
                <a:spcBef>
                  <a:spcPct val="20000"/>
                </a:spcBef>
                <a:buClr>
                  <a:srgbClr val="D20000"/>
                </a:buClr>
                <a:buChar char="–"/>
                <a:defRPr sz="1600">
                  <a:solidFill>
                    <a:schemeClr val="tx1"/>
                  </a:solidFill>
                  <a:latin typeface="Arial" panose="020B0604020202020204" pitchFamily="34" charset="0"/>
                </a:defRPr>
              </a:lvl4pPr>
              <a:lvl5pPr marL="2057400" indent="-228600">
                <a:spcBef>
                  <a:spcPct val="20000"/>
                </a:spcBef>
                <a:buClr>
                  <a:srgbClr val="D20000"/>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9pPr>
            </a:lstStyle>
            <a:p>
              <a:pPr eaLnBrk="1" hangingPunct="1"/>
              <a:endParaRPr lang="fa-IR" altLang="en-US" sz="902"/>
            </a:p>
          </p:txBody>
        </p:sp>
        <p:sp>
          <p:nvSpPr>
            <p:cNvPr id="35846" name="Text Box 8"/>
            <p:cNvSpPr txBox="1">
              <a:spLocks noChangeArrowheads="1"/>
            </p:cNvSpPr>
            <p:nvPr/>
          </p:nvSpPr>
          <p:spPr bwMode="auto">
            <a:xfrm>
              <a:off x="340" y="2387"/>
              <a:ext cx="2790" cy="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20000"/>
                </a:buClr>
                <a:buChar char="•"/>
                <a:defRPr sz="2400">
                  <a:solidFill>
                    <a:schemeClr val="tx1"/>
                  </a:solidFill>
                  <a:latin typeface="Arial" panose="020B0604020202020204" pitchFamily="34" charset="0"/>
                </a:defRPr>
              </a:lvl1pPr>
              <a:lvl2pPr marL="742950" indent="-285750">
                <a:spcBef>
                  <a:spcPct val="20000"/>
                </a:spcBef>
                <a:buClr>
                  <a:srgbClr val="D20000"/>
                </a:buClr>
                <a:buChar char="–"/>
                <a:defRPr sz="2000">
                  <a:solidFill>
                    <a:schemeClr val="tx1"/>
                  </a:solidFill>
                  <a:latin typeface="Arial" panose="020B0604020202020204" pitchFamily="34" charset="0"/>
                </a:defRPr>
              </a:lvl2pPr>
              <a:lvl3pPr marL="1143000" indent="-228600">
                <a:spcBef>
                  <a:spcPct val="20000"/>
                </a:spcBef>
                <a:buClr>
                  <a:srgbClr val="D20000"/>
                </a:buClr>
                <a:buChar char="•"/>
                <a:defRPr>
                  <a:solidFill>
                    <a:schemeClr val="tx1"/>
                  </a:solidFill>
                  <a:latin typeface="Arial" panose="020B0604020202020204" pitchFamily="34" charset="0"/>
                </a:defRPr>
              </a:lvl3pPr>
              <a:lvl4pPr marL="1600200" indent="-228600">
                <a:spcBef>
                  <a:spcPct val="20000"/>
                </a:spcBef>
                <a:buClr>
                  <a:srgbClr val="D20000"/>
                </a:buClr>
                <a:buChar char="–"/>
                <a:defRPr sz="1600">
                  <a:solidFill>
                    <a:schemeClr val="tx1"/>
                  </a:solidFill>
                  <a:latin typeface="Arial" panose="020B0604020202020204" pitchFamily="34" charset="0"/>
                </a:defRPr>
              </a:lvl4pPr>
              <a:lvl5pPr marL="2057400" indent="-228600">
                <a:spcBef>
                  <a:spcPct val="20000"/>
                </a:spcBef>
                <a:buClr>
                  <a:srgbClr val="D20000"/>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9pPr>
            </a:lstStyle>
            <a:p>
              <a:pPr eaLnBrk="1" hangingPunct="1">
                <a:spcBef>
                  <a:spcPct val="0"/>
                </a:spcBef>
                <a:buClrTx/>
                <a:buFontTx/>
                <a:buNone/>
              </a:pPr>
              <a:r>
                <a:rPr lang="de-DE" altLang="en-US" sz="2507" b="1"/>
                <a:t>HEPTEM</a:t>
              </a:r>
              <a:r>
                <a:rPr lang="en-US" altLang="en-US" sz="2507" b="1" baseline="30000">
                  <a:cs typeface="Arial" panose="020B0604020202020204" pitchFamily="34" charset="0"/>
                </a:rPr>
                <a:t>®</a:t>
              </a:r>
            </a:p>
            <a:p>
              <a:pPr eaLnBrk="1" hangingPunct="1">
                <a:spcBef>
                  <a:spcPct val="0"/>
                </a:spcBef>
                <a:buClrTx/>
                <a:buFontTx/>
                <a:buNone/>
              </a:pPr>
              <a:r>
                <a:rPr lang="en-US" altLang="en-US" sz="2005" b="1">
                  <a:cs typeface="Arial" panose="020B0604020202020204" pitchFamily="34" charset="0"/>
                </a:rPr>
                <a:t>Intrinsic Activator + Heparinase</a:t>
              </a:r>
              <a:endParaRPr lang="en-US" altLang="en-US" sz="2005" b="1" baseline="30000">
                <a:cs typeface="Arial" panose="020B0604020202020204" pitchFamily="34" charset="0"/>
              </a:endParaRPr>
            </a:p>
          </p:txBody>
        </p:sp>
        <p:sp>
          <p:nvSpPr>
            <p:cNvPr id="35847" name="Text Box 9"/>
            <p:cNvSpPr txBox="1">
              <a:spLocks noChangeArrowheads="1"/>
            </p:cNvSpPr>
            <p:nvPr/>
          </p:nvSpPr>
          <p:spPr bwMode="auto">
            <a:xfrm>
              <a:off x="340" y="2941"/>
              <a:ext cx="3324" cy="496"/>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20000"/>
                </a:buClr>
                <a:buChar char="•"/>
                <a:defRPr sz="2400">
                  <a:solidFill>
                    <a:schemeClr val="tx1"/>
                  </a:solidFill>
                  <a:latin typeface="Arial" panose="020B0604020202020204" pitchFamily="34" charset="0"/>
                </a:defRPr>
              </a:lvl1pPr>
              <a:lvl2pPr marL="742950" indent="-285750">
                <a:spcBef>
                  <a:spcPct val="20000"/>
                </a:spcBef>
                <a:buClr>
                  <a:srgbClr val="D20000"/>
                </a:buClr>
                <a:buChar char="–"/>
                <a:defRPr sz="2000">
                  <a:solidFill>
                    <a:schemeClr val="tx1"/>
                  </a:solidFill>
                  <a:latin typeface="Arial" panose="020B0604020202020204" pitchFamily="34" charset="0"/>
                </a:defRPr>
              </a:lvl2pPr>
              <a:lvl3pPr marL="1143000" indent="-228600">
                <a:spcBef>
                  <a:spcPct val="20000"/>
                </a:spcBef>
                <a:buClr>
                  <a:srgbClr val="D20000"/>
                </a:buClr>
                <a:buChar char="•"/>
                <a:defRPr>
                  <a:solidFill>
                    <a:schemeClr val="tx1"/>
                  </a:solidFill>
                  <a:latin typeface="Arial" panose="020B0604020202020204" pitchFamily="34" charset="0"/>
                </a:defRPr>
              </a:lvl3pPr>
              <a:lvl4pPr marL="1600200" indent="-228600">
                <a:spcBef>
                  <a:spcPct val="20000"/>
                </a:spcBef>
                <a:buClr>
                  <a:srgbClr val="D20000"/>
                </a:buClr>
                <a:buChar char="–"/>
                <a:defRPr sz="1600">
                  <a:solidFill>
                    <a:schemeClr val="tx1"/>
                  </a:solidFill>
                  <a:latin typeface="Arial" panose="020B0604020202020204" pitchFamily="34" charset="0"/>
                </a:defRPr>
              </a:lvl4pPr>
              <a:lvl5pPr marL="2057400" indent="-228600">
                <a:spcBef>
                  <a:spcPct val="20000"/>
                </a:spcBef>
                <a:buClr>
                  <a:srgbClr val="D20000"/>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9pPr>
            </a:lstStyle>
            <a:p>
              <a:pPr eaLnBrk="1" hangingPunct="1">
                <a:spcBef>
                  <a:spcPct val="0"/>
                </a:spcBef>
                <a:buClrTx/>
                <a:buFontTx/>
                <a:buNone/>
              </a:pPr>
              <a:r>
                <a:rPr lang="de-DE" altLang="en-US" sz="2507" b="1">
                  <a:solidFill>
                    <a:srgbClr val="993300"/>
                  </a:solidFill>
                </a:rPr>
                <a:t>FIBTEM</a:t>
              </a:r>
              <a:r>
                <a:rPr lang="en-US" altLang="en-US" sz="2507" b="1" baseline="30000">
                  <a:solidFill>
                    <a:srgbClr val="993300"/>
                  </a:solidFill>
                </a:rPr>
                <a:t>®</a:t>
              </a:r>
            </a:p>
            <a:p>
              <a:pPr eaLnBrk="1" hangingPunct="1">
                <a:spcBef>
                  <a:spcPct val="0"/>
                </a:spcBef>
                <a:buClrTx/>
                <a:buFontTx/>
                <a:buNone/>
              </a:pPr>
              <a:r>
                <a:rPr lang="en-US" altLang="en-US" sz="1805" b="1">
                  <a:solidFill>
                    <a:srgbClr val="993300"/>
                  </a:solidFill>
                </a:rPr>
                <a:t>Extrinsic Activator + Inhibition of Platelets</a:t>
              </a:r>
              <a:endParaRPr lang="en-US" altLang="en-US" sz="1805" b="1">
                <a:solidFill>
                  <a:srgbClr val="9900CC"/>
                </a:solidFill>
              </a:endParaRPr>
            </a:p>
          </p:txBody>
        </p:sp>
        <p:sp>
          <p:nvSpPr>
            <p:cNvPr id="35848" name="Text Box 10"/>
            <p:cNvSpPr txBox="1">
              <a:spLocks noChangeArrowheads="1"/>
            </p:cNvSpPr>
            <p:nvPr/>
          </p:nvSpPr>
          <p:spPr bwMode="auto">
            <a:xfrm>
              <a:off x="340" y="3530"/>
              <a:ext cx="2414"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20000"/>
                </a:buClr>
                <a:buChar char="•"/>
                <a:defRPr sz="2400">
                  <a:solidFill>
                    <a:schemeClr val="tx1"/>
                  </a:solidFill>
                  <a:latin typeface="Arial" panose="020B0604020202020204" pitchFamily="34" charset="0"/>
                </a:defRPr>
              </a:lvl1pPr>
              <a:lvl2pPr marL="742950" indent="-285750">
                <a:spcBef>
                  <a:spcPct val="20000"/>
                </a:spcBef>
                <a:buClr>
                  <a:srgbClr val="D20000"/>
                </a:buClr>
                <a:buChar char="–"/>
                <a:defRPr sz="2000">
                  <a:solidFill>
                    <a:schemeClr val="tx1"/>
                  </a:solidFill>
                  <a:latin typeface="Arial" panose="020B0604020202020204" pitchFamily="34" charset="0"/>
                </a:defRPr>
              </a:lvl2pPr>
              <a:lvl3pPr marL="1143000" indent="-228600">
                <a:spcBef>
                  <a:spcPct val="20000"/>
                </a:spcBef>
                <a:buClr>
                  <a:srgbClr val="D20000"/>
                </a:buClr>
                <a:buChar char="•"/>
                <a:defRPr>
                  <a:solidFill>
                    <a:schemeClr val="tx1"/>
                  </a:solidFill>
                  <a:latin typeface="Arial" panose="020B0604020202020204" pitchFamily="34" charset="0"/>
                </a:defRPr>
              </a:lvl3pPr>
              <a:lvl4pPr marL="1600200" indent="-228600">
                <a:spcBef>
                  <a:spcPct val="20000"/>
                </a:spcBef>
                <a:buClr>
                  <a:srgbClr val="D20000"/>
                </a:buClr>
                <a:buChar char="–"/>
                <a:defRPr sz="1600">
                  <a:solidFill>
                    <a:schemeClr val="tx1"/>
                  </a:solidFill>
                  <a:latin typeface="Arial" panose="020B0604020202020204" pitchFamily="34" charset="0"/>
                </a:defRPr>
              </a:lvl4pPr>
              <a:lvl5pPr marL="2057400" indent="-228600">
                <a:spcBef>
                  <a:spcPct val="20000"/>
                </a:spcBef>
                <a:buClr>
                  <a:srgbClr val="D20000"/>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9pPr>
            </a:lstStyle>
            <a:p>
              <a:pPr eaLnBrk="1" hangingPunct="1">
                <a:spcBef>
                  <a:spcPct val="0"/>
                </a:spcBef>
                <a:buClrTx/>
                <a:buFontTx/>
                <a:buNone/>
              </a:pPr>
              <a:r>
                <a:rPr lang="de-DE" altLang="en-US" sz="2507" b="1">
                  <a:solidFill>
                    <a:srgbClr val="9900CC"/>
                  </a:solidFill>
                </a:rPr>
                <a:t>APTEM</a:t>
              </a:r>
              <a:r>
                <a:rPr lang="en-US" altLang="en-US" sz="2507" b="1" baseline="30000">
                  <a:solidFill>
                    <a:srgbClr val="9900CC"/>
                  </a:solidFill>
                </a:rPr>
                <a:t>®</a:t>
              </a:r>
            </a:p>
            <a:p>
              <a:pPr eaLnBrk="1" hangingPunct="1">
                <a:spcBef>
                  <a:spcPct val="0"/>
                </a:spcBef>
                <a:buClrTx/>
                <a:buFontTx/>
                <a:buNone/>
              </a:pPr>
              <a:r>
                <a:rPr lang="en-US" altLang="en-US" sz="1805" b="1">
                  <a:solidFill>
                    <a:srgbClr val="9900CC"/>
                  </a:solidFill>
                </a:rPr>
                <a:t>Extrinsic Activator + Aprotinin</a:t>
              </a:r>
              <a:endParaRPr lang="en-US" altLang="en-US" sz="1805" b="1">
                <a:solidFill>
                  <a:srgbClr val="993300"/>
                </a:solidFill>
              </a:endParaRPr>
            </a:p>
          </p:txBody>
        </p:sp>
      </p:grpSp>
      <p:sp>
        <p:nvSpPr>
          <p:cNvPr id="35844" name="Text Box 11"/>
          <p:cNvSpPr txBox="1">
            <a:spLocks noChangeArrowheads="1"/>
          </p:cNvSpPr>
          <p:nvPr/>
        </p:nvSpPr>
        <p:spPr bwMode="auto">
          <a:xfrm>
            <a:off x="1534610" y="553861"/>
            <a:ext cx="9059117" cy="6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20000"/>
              </a:buClr>
              <a:buChar char="•"/>
              <a:defRPr sz="2400">
                <a:solidFill>
                  <a:schemeClr val="tx1"/>
                </a:solidFill>
                <a:latin typeface="Arial" panose="020B0604020202020204" pitchFamily="34" charset="0"/>
              </a:defRPr>
            </a:lvl1pPr>
            <a:lvl2pPr marL="742950" indent="-285750">
              <a:spcBef>
                <a:spcPct val="20000"/>
              </a:spcBef>
              <a:buClr>
                <a:srgbClr val="D20000"/>
              </a:buClr>
              <a:buChar char="–"/>
              <a:defRPr sz="2000">
                <a:solidFill>
                  <a:schemeClr val="tx1"/>
                </a:solidFill>
                <a:latin typeface="Arial" panose="020B0604020202020204" pitchFamily="34" charset="0"/>
              </a:defRPr>
            </a:lvl2pPr>
            <a:lvl3pPr marL="1143000" indent="-228600">
              <a:spcBef>
                <a:spcPct val="20000"/>
              </a:spcBef>
              <a:buClr>
                <a:srgbClr val="D20000"/>
              </a:buClr>
              <a:buChar char="•"/>
              <a:defRPr>
                <a:solidFill>
                  <a:schemeClr val="tx1"/>
                </a:solidFill>
                <a:latin typeface="Arial" panose="020B0604020202020204" pitchFamily="34" charset="0"/>
              </a:defRPr>
            </a:lvl3pPr>
            <a:lvl4pPr marL="1600200" indent="-228600">
              <a:spcBef>
                <a:spcPct val="20000"/>
              </a:spcBef>
              <a:buClr>
                <a:srgbClr val="D20000"/>
              </a:buClr>
              <a:buChar char="–"/>
              <a:defRPr sz="1600">
                <a:solidFill>
                  <a:schemeClr val="tx1"/>
                </a:solidFill>
                <a:latin typeface="Arial" panose="020B0604020202020204" pitchFamily="34" charset="0"/>
              </a:defRPr>
            </a:lvl4pPr>
            <a:lvl5pPr marL="2057400" indent="-228600">
              <a:spcBef>
                <a:spcPct val="20000"/>
              </a:spcBef>
              <a:buClr>
                <a:srgbClr val="D20000"/>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9pPr>
          </a:lstStyle>
          <a:p>
            <a:pPr eaLnBrk="1" hangingPunct="1">
              <a:spcBef>
                <a:spcPct val="0"/>
              </a:spcBef>
              <a:buClrTx/>
              <a:buFontTx/>
              <a:buNone/>
            </a:pPr>
            <a:r>
              <a:rPr lang="de-DE" altLang="en-US" sz="3609" b="1">
                <a:solidFill>
                  <a:srgbClr val="339966"/>
                </a:solidFill>
              </a:rPr>
              <a:t>Thrombelastometry: Tests</a:t>
            </a:r>
            <a:endParaRPr lang="en-US" altLang="en-US" sz="3609" b="1" baseline="30000">
              <a:solidFill>
                <a:srgbClr val="339966"/>
              </a:solidFill>
            </a:endParaRPr>
          </a:p>
        </p:txBody>
      </p:sp>
    </p:spTree>
    <p:extLst>
      <p:ext uri="{BB962C8B-B14F-4D97-AF65-F5344CB8AC3E}">
        <p14:creationId xmlns:p14="http://schemas.microsoft.com/office/powerpoint/2010/main" val="3298004778"/>
      </p:ext>
    </p:extLst>
  </p:cSld>
  <p:clrMapOvr>
    <a:masterClrMapping/>
  </p:clrMapOvr>
  <mc:AlternateContent xmlns:mc="http://schemas.openxmlformats.org/markup-compatibility/2006" xmlns:p14="http://schemas.microsoft.com/office/powerpoint/2010/main">
    <mc:Choice Requires="p14">
      <p:transition spd="slow" p14:dur="2000" advTm="197938"/>
    </mc:Choice>
    <mc:Fallback xmlns="">
      <p:transition spd="slow" advTm="197938"/>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2000" fill="hold"/>
                                        <p:tgtEl>
                                          <p:spTgt spid="3"/>
                                        </p:tgtEl>
                                        <p:attrNameLst>
                                          <p:attrName>ppt_w</p:attrName>
                                        </p:attrNameLst>
                                      </p:cBhvr>
                                      <p:tavLst>
                                        <p:tav tm="0">
                                          <p:val>
                                            <p:fltVal val="0"/>
                                          </p:val>
                                        </p:tav>
                                        <p:tav tm="100000">
                                          <p:val>
                                            <p:strVal val="#ppt_w"/>
                                          </p:val>
                                        </p:tav>
                                      </p:tavLst>
                                    </p:anim>
                                    <p:anim calcmode="lin" valueType="num">
                                      <p:cBhvr>
                                        <p:cTn id="15" dur="2000" fill="hold"/>
                                        <p:tgtEl>
                                          <p:spTgt spid="3"/>
                                        </p:tgtEl>
                                        <p:attrNameLst>
                                          <p:attrName>ppt_h</p:attrName>
                                        </p:attrNameLst>
                                      </p:cBhvr>
                                      <p:tavLst>
                                        <p:tav tm="0">
                                          <p:val>
                                            <p:fltVal val="0"/>
                                          </p:val>
                                        </p:tav>
                                        <p:tav tm="100000">
                                          <p:val>
                                            <p:strVal val="#ppt_h"/>
                                          </p:val>
                                        </p:tav>
                                      </p:tavLst>
                                    </p:anim>
                                    <p:animEffect transition="in" filter="fade">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zarfarin\My Documents\Downloads\13.jpg"/>
          <p:cNvPicPr>
            <a:picLocks noChangeAspect="1" noChangeArrowheads="1"/>
          </p:cNvPicPr>
          <p:nvPr/>
        </p:nvPicPr>
        <p:blipFill>
          <a:blip r:embed="rId2" cstate="print"/>
          <a:srcRect/>
          <a:stretch>
            <a:fillRect/>
          </a:stretch>
        </p:blipFill>
        <p:spPr bwMode="auto">
          <a:xfrm>
            <a:off x="2712720" y="0"/>
            <a:ext cx="6507480" cy="6858000"/>
          </a:xfrm>
          <a:prstGeom prst="rect">
            <a:avLst/>
          </a:prstGeom>
          <a:noFill/>
        </p:spPr>
      </p:pic>
      <p:sp>
        <p:nvSpPr>
          <p:cNvPr id="4" name="Date Placeholder 3"/>
          <p:cNvSpPr>
            <a:spLocks noGrp="1"/>
          </p:cNvSpPr>
          <p:nvPr>
            <p:ph type="dt" sz="half" idx="10"/>
          </p:nvPr>
        </p:nvSpPr>
        <p:spPr/>
        <p:txBody>
          <a:bodyPr/>
          <a:lstStyle/>
          <a:p>
            <a:fld id="{C0687736-49A6-4FD9-9C41-370BDEE72064}" type="datetime1">
              <a:rPr lang="en-US" smtClean="0"/>
              <a:pPr/>
              <a:t>2018-12-27</a:t>
            </a:fld>
            <a:endParaRPr lang="en-US"/>
          </a:p>
        </p:txBody>
      </p:sp>
      <p:sp>
        <p:nvSpPr>
          <p:cNvPr id="3" name="Footer Placeholder 2"/>
          <p:cNvSpPr>
            <a:spLocks noGrp="1"/>
          </p:cNvSpPr>
          <p:nvPr>
            <p:ph type="ftr" sz="quarter" idx="11"/>
          </p:nvPr>
        </p:nvSpPr>
        <p:spPr/>
        <p:txBody>
          <a:bodyPr/>
          <a:lstStyle/>
          <a:p>
            <a:r>
              <a:rPr lang="en-US" dirty="0" smtClean="0"/>
              <a:t>R Azarfarin MD, FACC</a:t>
            </a:r>
            <a:endParaRPr lang="en-US" dirty="0"/>
          </a:p>
        </p:txBody>
      </p:sp>
      <p:sp>
        <p:nvSpPr>
          <p:cNvPr id="5" name="Slide Number Placeholder 4"/>
          <p:cNvSpPr>
            <a:spLocks noGrp="1"/>
          </p:cNvSpPr>
          <p:nvPr>
            <p:ph type="sldNum" sz="quarter" idx="12"/>
          </p:nvPr>
        </p:nvSpPr>
        <p:spPr/>
        <p:txBody>
          <a:bodyPr/>
          <a:lstStyle/>
          <a:p>
            <a:fld id="{055219E4-D594-4669-8354-D4B4811A50A8}" type="slidenum">
              <a:rPr lang="en-US" smtClean="0"/>
              <a:pPr/>
              <a:t>16</a:t>
            </a:fld>
            <a:endParaRPr lang="en-US"/>
          </a:p>
        </p:txBody>
      </p:sp>
    </p:spTree>
    <p:extLst>
      <p:ext uri="{BB962C8B-B14F-4D97-AF65-F5344CB8AC3E}">
        <p14:creationId xmlns:p14="http://schemas.microsoft.com/office/powerpoint/2010/main" val="14849977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stretch>
            <a:fillRect/>
          </a:stretch>
        </p:blipFill>
        <p:spPr>
          <a:xfrm>
            <a:off x="89640" y="31538"/>
            <a:ext cx="11536303" cy="6754802"/>
          </a:xfrm>
          <a:prstGeom prst="rect">
            <a:avLst/>
          </a:prstGeom>
        </p:spPr>
      </p:pic>
    </p:spTree>
    <p:extLst>
      <p:ext uri="{BB962C8B-B14F-4D97-AF65-F5344CB8AC3E}">
        <p14:creationId xmlns:p14="http://schemas.microsoft.com/office/powerpoint/2010/main" val="2898128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0983" y="25041"/>
            <a:ext cx="6897189" cy="735012"/>
          </a:xfrm>
        </p:spPr>
        <p:txBody>
          <a:bodyPr>
            <a:normAutofit fontScale="90000"/>
          </a:bodyPr>
          <a:lstStyle/>
          <a:p>
            <a:r>
              <a:rPr lang="de-CH" dirty="0" smtClean="0"/>
              <a:t>ROTEM </a:t>
            </a:r>
            <a:r>
              <a:rPr lang="de-CH" dirty="0" err="1" smtClean="0"/>
              <a:t>algorithm</a:t>
            </a:r>
            <a:r>
              <a:rPr lang="de-CH" dirty="0" smtClean="0"/>
              <a:t> </a:t>
            </a:r>
            <a:r>
              <a:rPr lang="de-CH" dirty="0" err="1" smtClean="0"/>
              <a:t>for</a:t>
            </a:r>
            <a:r>
              <a:rPr lang="de-CH" dirty="0" smtClean="0"/>
              <a:t> </a:t>
            </a:r>
            <a:r>
              <a:rPr lang="de-CH" dirty="0" err="1" smtClean="0"/>
              <a:t>diagnosis</a:t>
            </a:r>
            <a:r>
              <a:rPr lang="de-CH" dirty="0" smtClean="0"/>
              <a:t> </a:t>
            </a:r>
            <a:endParaRPr lang="en-US" dirty="0"/>
          </a:p>
        </p:txBody>
      </p:sp>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800966"/>
            <a:ext cx="8991600" cy="5447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86000" y="6639141"/>
            <a:ext cx="2743200" cy="523220"/>
          </a:xfrm>
          <a:prstGeom prst="rect">
            <a:avLst/>
          </a:prstGeom>
          <a:noFill/>
        </p:spPr>
        <p:txBody>
          <a:bodyPr wrap="square" rtlCol="0">
            <a:spAutoFit/>
          </a:bodyPr>
          <a:lstStyle/>
          <a:p>
            <a:r>
              <a:rPr lang="de-CH" sz="1400" dirty="0">
                <a:solidFill>
                  <a:schemeClr val="bg1"/>
                </a:solidFill>
                <a:latin typeface="Arial" panose="020B0604020202020204" pitchFamily="34" charset="0"/>
                <a:cs typeface="Arial" panose="020B0604020202020204" pitchFamily="34" charset="0"/>
              </a:rPr>
              <a:t>Lier et al, </a:t>
            </a:r>
            <a:r>
              <a:rPr lang="de-CH" sz="1400" dirty="0" err="1">
                <a:solidFill>
                  <a:schemeClr val="bg1"/>
                </a:solidFill>
                <a:latin typeface="Arial" panose="020B0604020202020204" pitchFamily="34" charset="0"/>
                <a:cs typeface="Arial" panose="020B0604020202020204" pitchFamily="34" charset="0"/>
              </a:rPr>
              <a:t>Haemostaseologie</a:t>
            </a:r>
            <a:r>
              <a:rPr lang="de-CH" sz="1400" dirty="0">
                <a:solidFill>
                  <a:schemeClr val="bg1"/>
                </a:solidFill>
                <a:latin typeface="Arial" panose="020B0604020202020204" pitchFamily="34" charset="0"/>
                <a:cs typeface="Arial" panose="020B0604020202020204" pitchFamily="34" charset="0"/>
              </a:rPr>
              <a:t> 2013; 33:51-61</a:t>
            </a:r>
            <a:endParaRPr lang="en-US" sz="1400" dirty="0">
              <a:solidFill>
                <a:schemeClr val="bg1"/>
              </a:solidFill>
              <a:latin typeface="Arial" panose="020B0604020202020204" pitchFamily="34" charset="0"/>
              <a:cs typeface="Arial" panose="020B0604020202020204" pitchFamily="34" charset="0"/>
            </a:endParaRPr>
          </a:p>
        </p:txBody>
      </p:sp>
      <p:sp>
        <p:nvSpPr>
          <p:cNvPr id="8" name="Oval 7"/>
          <p:cNvSpPr/>
          <p:nvPr/>
        </p:nvSpPr>
        <p:spPr>
          <a:xfrm>
            <a:off x="5329645" y="1535978"/>
            <a:ext cx="1584960" cy="10330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155474" y="3692435"/>
            <a:ext cx="1907177" cy="10450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9539944"/>
      </p:ext>
    </p:extLst>
  </p:cSld>
  <p:clrMapOvr>
    <a:masterClrMapping/>
  </p:clrMapOvr>
  <mc:AlternateContent xmlns:mc="http://schemas.openxmlformats.org/markup-compatibility/2006" xmlns:p14="http://schemas.microsoft.com/office/powerpoint/2010/main">
    <mc:Choice Requires="p14">
      <p:transition spd="slow" p14:dur="2000" advTm="197938"/>
    </mc:Choice>
    <mc:Fallback xmlns="">
      <p:transition spd="slow" advTm="1979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833755" y="0"/>
            <a:ext cx="8494012"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US" sz="1800" b="1" dirty="0">
                <a:latin typeface="Arial" panose="020B0604020202020204" pitchFamily="34" charset="0"/>
              </a:rPr>
              <a:t>Fibrinogen algorithm. </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6412" y="6379203"/>
            <a:ext cx="1566885" cy="36147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20" y="320040"/>
            <a:ext cx="10119360" cy="653796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0" name="Text Box 4"/>
          <p:cNvSpPr txBox="1">
            <a:spLocks noChangeArrowheads="1"/>
          </p:cNvSpPr>
          <p:nvPr/>
        </p:nvSpPr>
        <p:spPr bwMode="auto">
          <a:xfrm>
            <a:off x="2360023" y="6270419"/>
            <a:ext cx="3918652"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a:latin typeface="Arial" panose="020B0604020202020204" pitchFamily="34" charset="0"/>
              </a:rPr>
              <a:t>Jerrold H. Levy, and Lawrence T. Goodnough Blood 2015;125:1387-1393</a:t>
            </a:r>
          </a:p>
        </p:txBody>
      </p:sp>
      <p:sp>
        <p:nvSpPr>
          <p:cNvPr id="4101" name="Text Box 5"/>
          <p:cNvSpPr txBox="1">
            <a:spLocks noChangeArrowheads="1"/>
          </p:cNvSpPr>
          <p:nvPr/>
        </p:nvSpPr>
        <p:spPr bwMode="auto">
          <a:xfrm>
            <a:off x="1621451" y="6613175"/>
            <a:ext cx="4931078"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r>
              <a:rPr lang="en-GB" altLang="en-US" sz="907">
                <a:latin typeface="Arial" panose="020B0604020202020204" pitchFamily="34" charset="0"/>
              </a:rPr>
              <a:t>©2015 by American Society of Hematology</a:t>
            </a:r>
          </a:p>
        </p:txBody>
      </p:sp>
    </p:spTree>
    <p:extLst>
      <p:ext uri="{BB962C8B-B14F-4D97-AF65-F5344CB8AC3E}">
        <p14:creationId xmlns:p14="http://schemas.microsoft.com/office/powerpoint/2010/main" val="7319340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72604"/>
          </a:xfrm>
          <a:prstGeom prst="rect">
            <a:avLst/>
          </a:prstGeom>
        </p:spPr>
      </p:pic>
      <p:sp>
        <p:nvSpPr>
          <p:cNvPr id="2" name="Title 1"/>
          <p:cNvSpPr>
            <a:spLocks noGrp="1"/>
          </p:cNvSpPr>
          <p:nvPr>
            <p:ph type="ctrTitle"/>
          </p:nvPr>
        </p:nvSpPr>
        <p:spPr>
          <a:xfrm>
            <a:off x="696686" y="1175791"/>
            <a:ext cx="11099074" cy="2260511"/>
          </a:xfrm>
        </p:spPr>
        <p:txBody>
          <a:bodyPr>
            <a:noAutofit/>
          </a:bodyPr>
          <a:lstStyle/>
          <a:p>
            <a:r>
              <a:rPr lang="en-US" sz="5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Role of  Fibrinogen Supplementation in Goal Directed </a:t>
            </a:r>
            <a:r>
              <a:rPr lang="en-US" sz="5400" b="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Hemostatic</a:t>
            </a:r>
            <a:r>
              <a:rPr lang="en-US" sz="5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Therapy in Cardiac Surgery</a:t>
            </a:r>
            <a:endParaRPr lang="en-US" sz="54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493520" y="4312920"/>
            <a:ext cx="7452360" cy="1889760"/>
          </a:xfrm>
        </p:spPr>
        <p:txBody>
          <a:bodyPr>
            <a:noAutofit/>
          </a:bodyPr>
          <a:lstStyle/>
          <a:p>
            <a:r>
              <a:rPr lang="en-US" sz="3600" b="1" i="1" dirty="0" err="1">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Rasoul</a:t>
            </a:r>
            <a:r>
              <a:rPr lang="en-US" sz="3600" b="1"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i="1" dirty="0" err="1">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Azarfarin</a:t>
            </a:r>
            <a:r>
              <a:rPr lang="en-US" sz="3600" b="1"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MD, FACC</a:t>
            </a:r>
          </a:p>
          <a:p>
            <a:r>
              <a:rPr lang="en-US" b="1"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Professor of Anesthesiology</a:t>
            </a:r>
          </a:p>
          <a:p>
            <a:r>
              <a:rPr lang="en-US" b="1"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Fellowship of Cardiac Anesthesia</a:t>
            </a:r>
          </a:p>
          <a:p>
            <a:r>
              <a:rPr lang="en-US" b="1" i="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Rajaie Cardiovascular Medical &amp; Research Center</a:t>
            </a:r>
          </a:p>
          <a:p>
            <a:endParaRPr lang="en-US" b="1" i="1" dirty="0">
              <a:solidFill>
                <a:srgbClr val="A9FA1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08952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انديكاسيون هاي استفاده از </a:t>
            </a:r>
            <a:r>
              <a:rPr lang="en-US" dirty="0" smtClean="0"/>
              <a:t>ROTEM</a:t>
            </a:r>
            <a:r>
              <a:rPr lang="fa-IR" dirty="0" smtClean="0"/>
              <a:t/>
            </a:r>
            <a:br>
              <a:rPr lang="fa-IR" dirty="0" smtClean="0"/>
            </a:br>
            <a:r>
              <a:rPr lang="fa-IR" sz="2400" dirty="0"/>
              <a:t>(پروتكل مصوب بيمارستان شهيد رجايي)</a:t>
            </a:r>
            <a:endParaRPr lang="en-US" dirty="0"/>
          </a:p>
        </p:txBody>
      </p:sp>
      <p:sp>
        <p:nvSpPr>
          <p:cNvPr id="3" name="Content Placeholder 2"/>
          <p:cNvSpPr>
            <a:spLocks noGrp="1"/>
          </p:cNvSpPr>
          <p:nvPr>
            <p:ph sz="quarter" idx="1"/>
          </p:nvPr>
        </p:nvSpPr>
        <p:spPr>
          <a:xfrm>
            <a:off x="838200" y="1690688"/>
            <a:ext cx="10515600" cy="4486275"/>
          </a:xfrm>
          <a:solidFill>
            <a:srgbClr val="FFCC99"/>
          </a:solidFill>
          <a:ln>
            <a:solidFill>
              <a:srgbClr val="FF0000"/>
            </a:solidFill>
          </a:ln>
        </p:spPr>
        <p:txBody>
          <a:bodyPr>
            <a:normAutofit fontScale="92500" lnSpcReduction="10000"/>
          </a:bodyPr>
          <a:lstStyle/>
          <a:p>
            <a:pPr algn="r" rtl="1"/>
            <a:r>
              <a:rPr lang="fa-IR" dirty="0" smtClean="0"/>
              <a:t>جراحي آنوريسم آئورت</a:t>
            </a:r>
          </a:p>
          <a:p>
            <a:pPr algn="r" rtl="1"/>
            <a:r>
              <a:rPr lang="en-US" dirty="0" smtClean="0"/>
              <a:t>Total Circulatory Arrest in CPB</a:t>
            </a:r>
          </a:p>
          <a:p>
            <a:pPr algn="r" rtl="1"/>
            <a:r>
              <a:rPr lang="fa-IR" dirty="0" smtClean="0"/>
              <a:t>پمپ تايم بيش از 120 دقيقه</a:t>
            </a:r>
          </a:p>
          <a:p>
            <a:pPr algn="r" rtl="1"/>
            <a:r>
              <a:rPr lang="fa-IR" dirty="0" smtClean="0"/>
              <a:t>استفاده از دو يا چند داروي ضد پلاكتي</a:t>
            </a:r>
          </a:p>
          <a:p>
            <a:pPr algn="r" rtl="1"/>
            <a:r>
              <a:rPr lang="fa-IR" dirty="0" smtClean="0"/>
              <a:t>خونريزي بيش از </a:t>
            </a:r>
            <a:r>
              <a:rPr lang="en-US" dirty="0" smtClean="0"/>
              <a:t>200 cc/h</a:t>
            </a:r>
            <a:r>
              <a:rPr lang="fa-IR" dirty="0" smtClean="0"/>
              <a:t> پس از عمل</a:t>
            </a:r>
          </a:p>
          <a:p>
            <a:pPr algn="r" rtl="1"/>
            <a:r>
              <a:rPr lang="fa-IR" dirty="0" smtClean="0"/>
              <a:t>كاهش بيش از </a:t>
            </a:r>
            <a:r>
              <a:rPr lang="en-US" dirty="0" smtClean="0"/>
              <a:t>1g/dl/h</a:t>
            </a:r>
            <a:r>
              <a:rPr lang="fa-IR" dirty="0" smtClean="0"/>
              <a:t> هموگلوبين پس از عمل</a:t>
            </a:r>
          </a:p>
          <a:p>
            <a:pPr algn="r" rtl="1"/>
            <a:r>
              <a:rPr lang="fa-IR" dirty="0" smtClean="0"/>
              <a:t>بيماري همراه كبدي يا كليوي يا اختلال شناخته شده انعقادي</a:t>
            </a:r>
          </a:p>
          <a:p>
            <a:pPr algn="r" rtl="1"/>
            <a:r>
              <a:rPr lang="fa-IR" dirty="0" smtClean="0"/>
              <a:t>اعمال جراحي كمپلكس قلبي</a:t>
            </a:r>
          </a:p>
          <a:p>
            <a:pPr algn="r" rtl="1"/>
            <a:r>
              <a:rPr lang="fa-IR" dirty="0" smtClean="0"/>
              <a:t>اعمال جراحي مجدد</a:t>
            </a:r>
          </a:p>
          <a:p>
            <a:pPr algn="r" rtl="1"/>
            <a:r>
              <a:rPr lang="fa-IR" dirty="0" smtClean="0"/>
              <a:t>اعمال جراحي اورژانس</a:t>
            </a:r>
            <a:endParaRPr lang="en-US" dirty="0"/>
          </a:p>
        </p:txBody>
      </p:sp>
    </p:spTree>
    <p:extLst>
      <p:ext uri="{BB962C8B-B14F-4D97-AF65-F5344CB8AC3E}">
        <p14:creationId xmlns:p14="http://schemas.microsoft.com/office/powerpoint/2010/main" val="8742052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8"/>
          <p:cNvSpPr>
            <a:spLocks noChangeArrowheads="1"/>
          </p:cNvSpPr>
          <p:nvPr/>
        </p:nvSpPr>
        <p:spPr bwMode="auto">
          <a:xfrm>
            <a:off x="4112926" y="1295524"/>
            <a:ext cx="6566746" cy="396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53140" rIns="0" bIns="53140"/>
          <a:lstStyle>
            <a:lvl1pPr marL="342900" indent="-342900" defTabSz="957263">
              <a:spcBef>
                <a:spcPct val="20000"/>
              </a:spcBef>
              <a:buClr>
                <a:srgbClr val="D20000"/>
              </a:buClr>
              <a:buChar char="•"/>
              <a:tabLst>
                <a:tab pos="1714500" algn="l"/>
              </a:tabLst>
              <a:defRPr sz="2400">
                <a:solidFill>
                  <a:schemeClr val="tx1"/>
                </a:solidFill>
                <a:latin typeface="Arial" panose="020B0604020202020204" pitchFamily="34" charset="0"/>
              </a:defRPr>
            </a:lvl1pPr>
            <a:lvl2pPr marL="742950" indent="-285750" defTabSz="957263">
              <a:spcBef>
                <a:spcPct val="20000"/>
              </a:spcBef>
              <a:buClr>
                <a:srgbClr val="D20000"/>
              </a:buClr>
              <a:buChar char="–"/>
              <a:tabLst>
                <a:tab pos="1714500" algn="l"/>
              </a:tabLst>
              <a:defRPr sz="2000">
                <a:solidFill>
                  <a:schemeClr val="tx1"/>
                </a:solidFill>
                <a:latin typeface="Arial" panose="020B0604020202020204" pitchFamily="34" charset="0"/>
              </a:defRPr>
            </a:lvl2pPr>
            <a:lvl3pPr marL="1143000" indent="-228600" defTabSz="957263">
              <a:spcBef>
                <a:spcPct val="20000"/>
              </a:spcBef>
              <a:buClr>
                <a:srgbClr val="D20000"/>
              </a:buClr>
              <a:buChar char="•"/>
              <a:tabLst>
                <a:tab pos="1714500" algn="l"/>
              </a:tabLst>
              <a:defRPr>
                <a:solidFill>
                  <a:schemeClr val="tx1"/>
                </a:solidFill>
                <a:latin typeface="Arial" panose="020B0604020202020204" pitchFamily="34" charset="0"/>
              </a:defRPr>
            </a:lvl3pPr>
            <a:lvl4pPr marL="739775" indent="-254000" defTabSz="957263">
              <a:spcBef>
                <a:spcPct val="20000"/>
              </a:spcBef>
              <a:buClr>
                <a:srgbClr val="D20000"/>
              </a:buClr>
              <a:buChar char="–"/>
              <a:tabLst>
                <a:tab pos="1714500" algn="l"/>
              </a:tabLst>
              <a:defRPr sz="1600">
                <a:solidFill>
                  <a:schemeClr val="tx1"/>
                </a:solidFill>
                <a:latin typeface="Arial" panose="020B0604020202020204" pitchFamily="34" charset="0"/>
              </a:defRPr>
            </a:lvl4pPr>
            <a:lvl5pPr marL="2057400" indent="-228600" defTabSz="957263">
              <a:spcBef>
                <a:spcPct val="20000"/>
              </a:spcBef>
              <a:buClr>
                <a:srgbClr val="D20000"/>
              </a:buClr>
              <a:buChar char="»"/>
              <a:tabLst>
                <a:tab pos="1714500" algn="l"/>
              </a:tabLst>
              <a:defRPr sz="1600">
                <a:solidFill>
                  <a:schemeClr val="tx1"/>
                </a:solidFill>
                <a:latin typeface="Arial" panose="020B0604020202020204" pitchFamily="34" charset="0"/>
              </a:defRPr>
            </a:lvl5pPr>
            <a:lvl6pPr marL="2514600" indent="-228600" defTabSz="957263" eaLnBrk="0" fontAlgn="base" hangingPunct="0">
              <a:spcBef>
                <a:spcPct val="20000"/>
              </a:spcBef>
              <a:spcAft>
                <a:spcPct val="0"/>
              </a:spcAft>
              <a:buClr>
                <a:srgbClr val="D20000"/>
              </a:buClr>
              <a:buChar char="»"/>
              <a:tabLst>
                <a:tab pos="1714500" algn="l"/>
              </a:tabLst>
              <a:defRPr sz="1600">
                <a:solidFill>
                  <a:schemeClr val="tx1"/>
                </a:solidFill>
                <a:latin typeface="Arial" panose="020B0604020202020204" pitchFamily="34" charset="0"/>
              </a:defRPr>
            </a:lvl6pPr>
            <a:lvl7pPr marL="2971800" indent="-228600" defTabSz="957263" eaLnBrk="0" fontAlgn="base" hangingPunct="0">
              <a:spcBef>
                <a:spcPct val="20000"/>
              </a:spcBef>
              <a:spcAft>
                <a:spcPct val="0"/>
              </a:spcAft>
              <a:buClr>
                <a:srgbClr val="D20000"/>
              </a:buClr>
              <a:buChar char="»"/>
              <a:tabLst>
                <a:tab pos="1714500" algn="l"/>
              </a:tabLst>
              <a:defRPr sz="1600">
                <a:solidFill>
                  <a:schemeClr val="tx1"/>
                </a:solidFill>
                <a:latin typeface="Arial" panose="020B0604020202020204" pitchFamily="34" charset="0"/>
              </a:defRPr>
            </a:lvl7pPr>
            <a:lvl8pPr marL="3429000" indent="-228600" defTabSz="957263" eaLnBrk="0" fontAlgn="base" hangingPunct="0">
              <a:spcBef>
                <a:spcPct val="20000"/>
              </a:spcBef>
              <a:spcAft>
                <a:spcPct val="0"/>
              </a:spcAft>
              <a:buClr>
                <a:srgbClr val="D20000"/>
              </a:buClr>
              <a:buChar char="»"/>
              <a:tabLst>
                <a:tab pos="1714500" algn="l"/>
              </a:tabLst>
              <a:defRPr sz="1600">
                <a:solidFill>
                  <a:schemeClr val="tx1"/>
                </a:solidFill>
                <a:latin typeface="Arial" panose="020B0604020202020204" pitchFamily="34" charset="0"/>
              </a:defRPr>
            </a:lvl8pPr>
            <a:lvl9pPr marL="3886200" indent="-228600" defTabSz="957263" eaLnBrk="0" fontAlgn="base" hangingPunct="0">
              <a:spcBef>
                <a:spcPct val="20000"/>
              </a:spcBef>
              <a:spcAft>
                <a:spcPct val="0"/>
              </a:spcAft>
              <a:buClr>
                <a:srgbClr val="D20000"/>
              </a:buClr>
              <a:buChar char="»"/>
              <a:tabLst>
                <a:tab pos="1714500" algn="l"/>
              </a:tabLst>
              <a:defRPr sz="1600">
                <a:solidFill>
                  <a:schemeClr val="tx1"/>
                </a:solidFill>
                <a:latin typeface="Arial" panose="020B0604020202020204" pitchFamily="34" charset="0"/>
              </a:defRPr>
            </a:lvl9pPr>
          </a:lstStyle>
          <a:p>
            <a:pPr lvl="3" eaLnBrk="1" hangingPunct="1">
              <a:lnSpc>
                <a:spcPct val="120000"/>
              </a:lnSpc>
              <a:spcBef>
                <a:spcPct val="84000"/>
              </a:spcBef>
              <a:buClr>
                <a:schemeClr val="bg1"/>
              </a:buClr>
              <a:buFont typeface="Times" panose="02020603050405020304" pitchFamily="18" charset="0"/>
              <a:buNone/>
            </a:pPr>
            <a:r>
              <a:rPr lang="de-DE" altLang="en-US" sz="1604" dirty="0"/>
              <a:t>40 - 50 g/l	Albumin</a:t>
            </a:r>
          </a:p>
          <a:p>
            <a:pPr lvl="3" eaLnBrk="1" hangingPunct="1">
              <a:lnSpc>
                <a:spcPct val="120000"/>
              </a:lnSpc>
              <a:spcBef>
                <a:spcPct val="84000"/>
              </a:spcBef>
              <a:buClr>
                <a:schemeClr val="bg1"/>
              </a:buClr>
              <a:buFont typeface="Times" panose="02020603050405020304" pitchFamily="18" charset="0"/>
              <a:buNone/>
            </a:pPr>
            <a:r>
              <a:rPr lang="de-DE" altLang="en-US" sz="1604" dirty="0"/>
              <a:t>10 - 25 g/l	Immuno globulins</a:t>
            </a:r>
          </a:p>
          <a:p>
            <a:pPr lvl="3" eaLnBrk="1" hangingPunct="1">
              <a:lnSpc>
                <a:spcPct val="120000"/>
              </a:lnSpc>
              <a:spcBef>
                <a:spcPct val="84000"/>
              </a:spcBef>
              <a:buClr>
                <a:schemeClr val="bg1"/>
              </a:buClr>
              <a:buFont typeface="Times" panose="02020603050405020304" pitchFamily="18" charset="0"/>
              <a:buNone/>
            </a:pPr>
            <a:r>
              <a:rPr lang="de-DE" altLang="en-US" sz="1604" dirty="0"/>
              <a:t>2 - 4 g/l	Fibrinogen</a:t>
            </a:r>
          </a:p>
          <a:p>
            <a:pPr lvl="3" eaLnBrk="1" hangingPunct="1">
              <a:lnSpc>
                <a:spcPct val="120000"/>
              </a:lnSpc>
              <a:spcBef>
                <a:spcPct val="84000"/>
              </a:spcBef>
              <a:buClr>
                <a:schemeClr val="bg1"/>
              </a:buClr>
              <a:buFont typeface="Times" panose="02020603050405020304" pitchFamily="18" charset="0"/>
              <a:buNone/>
            </a:pPr>
            <a:r>
              <a:rPr lang="de-DE" altLang="en-US" sz="1604" dirty="0"/>
              <a:t>9 - 10 g/l	6 other highly concentrated proteins</a:t>
            </a:r>
            <a:br>
              <a:rPr lang="de-DE" altLang="en-US" sz="1604" dirty="0"/>
            </a:br>
            <a:r>
              <a:rPr lang="de-DE" altLang="en-US" sz="1604" dirty="0"/>
              <a:t>	(transferrin, haptoglobin, C</a:t>
            </a:r>
            <a:r>
              <a:rPr lang="de-DE" altLang="en-US" sz="1604" baseline="-25000" dirty="0"/>
              <a:t>3</a:t>
            </a:r>
            <a:r>
              <a:rPr lang="de-DE" altLang="en-US" sz="1604" dirty="0"/>
              <a:t>,</a:t>
            </a:r>
            <a:br>
              <a:rPr lang="de-DE" altLang="en-US" sz="1604" dirty="0"/>
            </a:br>
            <a:r>
              <a:rPr lang="de-DE" altLang="en-US" sz="1604" dirty="0"/>
              <a:t>	</a:t>
            </a:r>
            <a:r>
              <a:rPr lang="de-DE" altLang="en-US" sz="1604" dirty="0">
                <a:latin typeface="Symbol" panose="05050102010706020507" pitchFamily="18" charset="2"/>
              </a:rPr>
              <a:t></a:t>
            </a:r>
            <a:r>
              <a:rPr lang="de-DE" altLang="en-US" sz="1604" baseline="-25000" dirty="0"/>
              <a:t>2</a:t>
            </a:r>
            <a:r>
              <a:rPr lang="de-DE" altLang="en-US" sz="1604" dirty="0"/>
              <a:t>-Macroglobulin, </a:t>
            </a:r>
            <a:r>
              <a:rPr lang="de-DE" altLang="en-US" sz="1604" dirty="0">
                <a:latin typeface="Symbol" panose="05050102010706020507" pitchFamily="18" charset="2"/>
              </a:rPr>
              <a:t></a:t>
            </a:r>
            <a:r>
              <a:rPr lang="de-DE" altLang="en-US" sz="1604" baseline="-25000" dirty="0"/>
              <a:t>1</a:t>
            </a:r>
            <a:r>
              <a:rPr lang="de-DE" altLang="en-US" sz="1604" dirty="0"/>
              <a:t>-Proteinase-Inhibitor,</a:t>
            </a:r>
            <a:br>
              <a:rPr lang="de-DE" altLang="en-US" sz="1604" dirty="0"/>
            </a:br>
            <a:r>
              <a:rPr lang="de-DE" altLang="en-US" sz="1604" dirty="0"/>
              <a:t>	Apolipoprotein I)</a:t>
            </a:r>
          </a:p>
          <a:p>
            <a:pPr lvl="3" eaLnBrk="1" hangingPunct="1">
              <a:lnSpc>
                <a:spcPct val="120000"/>
              </a:lnSpc>
              <a:spcBef>
                <a:spcPct val="84000"/>
              </a:spcBef>
              <a:buClr>
                <a:schemeClr val="bg1"/>
              </a:buClr>
              <a:buFont typeface="Times" panose="02020603050405020304" pitchFamily="18" charset="0"/>
              <a:buNone/>
            </a:pPr>
            <a:r>
              <a:rPr lang="de-DE" altLang="en-US" sz="1604" dirty="0"/>
              <a:t>8,5 g/l	approx. 110 additional plasma proteins</a:t>
            </a:r>
            <a:br>
              <a:rPr lang="de-DE" altLang="en-US" sz="1604" dirty="0"/>
            </a:br>
            <a:r>
              <a:rPr lang="de-DE" altLang="en-US" sz="1604" dirty="0"/>
              <a:t>	(among them clotting factors and</a:t>
            </a:r>
            <a:br>
              <a:rPr lang="de-DE" altLang="en-US" sz="1604" dirty="0"/>
            </a:br>
            <a:r>
              <a:rPr lang="de-DE" altLang="en-US" sz="1604" dirty="0"/>
              <a:t>	inhibitors)</a:t>
            </a:r>
          </a:p>
        </p:txBody>
      </p:sp>
      <p:sp>
        <p:nvSpPr>
          <p:cNvPr id="40963" name="Freeform 9"/>
          <p:cNvSpPr>
            <a:spLocks/>
          </p:cNvSpPr>
          <p:nvPr/>
        </p:nvSpPr>
        <p:spPr bwMode="auto">
          <a:xfrm>
            <a:off x="4338926" y="1295524"/>
            <a:ext cx="30240" cy="3931135"/>
          </a:xfrm>
          <a:custGeom>
            <a:avLst/>
            <a:gdLst>
              <a:gd name="T0" fmla="*/ 2147483646 w 19"/>
              <a:gd name="T1" fmla="*/ 2147483646 h 2353"/>
              <a:gd name="T2" fmla="*/ 2147483646 w 19"/>
              <a:gd name="T3" fmla="*/ 2147483646 h 2353"/>
              <a:gd name="T4" fmla="*/ 2147483646 w 19"/>
              <a:gd name="T5" fmla="*/ 0 h 2353"/>
              <a:gd name="T6" fmla="*/ 0 w 19"/>
              <a:gd name="T7" fmla="*/ 0 h 2353"/>
              <a:gd name="T8" fmla="*/ 0 w 19"/>
              <a:gd name="T9" fmla="*/ 2147483646 h 2353"/>
              <a:gd name="T10" fmla="*/ 2147483646 w 19"/>
              <a:gd name="T11" fmla="*/ 2147483646 h 2353"/>
              <a:gd name="T12" fmla="*/ 0 60000 65536"/>
              <a:gd name="T13" fmla="*/ 0 60000 65536"/>
              <a:gd name="T14" fmla="*/ 0 60000 65536"/>
              <a:gd name="T15" fmla="*/ 0 60000 65536"/>
              <a:gd name="T16" fmla="*/ 0 60000 65536"/>
              <a:gd name="T17" fmla="*/ 0 60000 65536"/>
              <a:gd name="T18" fmla="*/ 0 w 19"/>
              <a:gd name="T19" fmla="*/ 0 h 2353"/>
              <a:gd name="T20" fmla="*/ 19 w 19"/>
              <a:gd name="T21" fmla="*/ 2353 h 2353"/>
            </a:gdLst>
            <a:ahLst/>
            <a:cxnLst>
              <a:cxn ang="T12">
                <a:pos x="T0" y="T1"/>
              </a:cxn>
              <a:cxn ang="T13">
                <a:pos x="T2" y="T3"/>
              </a:cxn>
              <a:cxn ang="T14">
                <a:pos x="T4" y="T5"/>
              </a:cxn>
              <a:cxn ang="T15">
                <a:pos x="T6" y="T7"/>
              </a:cxn>
              <a:cxn ang="T16">
                <a:pos x="T8" y="T9"/>
              </a:cxn>
              <a:cxn ang="T17">
                <a:pos x="T10" y="T11"/>
              </a:cxn>
            </a:cxnLst>
            <a:rect l="T18" t="T19" r="T20" b="T21"/>
            <a:pathLst>
              <a:path w="19" h="2353">
                <a:moveTo>
                  <a:pt x="9" y="2352"/>
                </a:moveTo>
                <a:lnTo>
                  <a:pt x="18" y="2352"/>
                </a:lnTo>
                <a:lnTo>
                  <a:pt x="18" y="0"/>
                </a:lnTo>
                <a:lnTo>
                  <a:pt x="0" y="0"/>
                </a:lnTo>
                <a:lnTo>
                  <a:pt x="0" y="2352"/>
                </a:lnTo>
                <a:lnTo>
                  <a:pt x="9" y="2352"/>
                </a:lnTo>
              </a:path>
            </a:pathLst>
          </a:custGeom>
          <a:solidFill>
            <a:srgbClr val="CCFFCC"/>
          </a:solidFill>
          <a:ln w="12700" cap="rnd" cmpd="sng">
            <a:solidFill>
              <a:schemeClr val="tx1"/>
            </a:solidFill>
            <a:prstDash val="solid"/>
            <a:round/>
            <a:headEnd type="none" w="med" len="med"/>
            <a:tailEnd type="none" w="med" len="med"/>
          </a:ln>
        </p:spPr>
        <p:txBody>
          <a:bodyPr/>
          <a:lstStyle/>
          <a:p>
            <a:endParaRPr lang="en-US" sz="1805"/>
          </a:p>
        </p:txBody>
      </p:sp>
      <p:sp>
        <p:nvSpPr>
          <p:cNvPr id="40964" name="Freeform 10"/>
          <p:cNvSpPr>
            <a:spLocks/>
          </p:cNvSpPr>
          <p:nvPr/>
        </p:nvSpPr>
        <p:spPr bwMode="auto">
          <a:xfrm>
            <a:off x="4358025" y="1295523"/>
            <a:ext cx="130507" cy="27057"/>
          </a:xfrm>
          <a:custGeom>
            <a:avLst/>
            <a:gdLst>
              <a:gd name="T0" fmla="*/ 2147483646 w 79"/>
              <a:gd name="T1" fmla="*/ 2147483646 h 17"/>
              <a:gd name="T2" fmla="*/ 2147483646 w 79"/>
              <a:gd name="T3" fmla="*/ 0 h 17"/>
              <a:gd name="T4" fmla="*/ 0 w 79"/>
              <a:gd name="T5" fmla="*/ 0 h 17"/>
              <a:gd name="T6" fmla="*/ 0 w 79"/>
              <a:gd name="T7" fmla="*/ 2147483646 h 17"/>
              <a:gd name="T8" fmla="*/ 2147483646 w 79"/>
              <a:gd name="T9" fmla="*/ 2147483646 h 17"/>
              <a:gd name="T10" fmla="*/ 2147483646 w 79"/>
              <a:gd name="T11" fmla="*/ 2147483646 h 17"/>
              <a:gd name="T12" fmla="*/ 0 60000 65536"/>
              <a:gd name="T13" fmla="*/ 0 60000 65536"/>
              <a:gd name="T14" fmla="*/ 0 60000 65536"/>
              <a:gd name="T15" fmla="*/ 0 60000 65536"/>
              <a:gd name="T16" fmla="*/ 0 60000 65536"/>
              <a:gd name="T17" fmla="*/ 0 60000 65536"/>
              <a:gd name="T18" fmla="*/ 0 w 79"/>
              <a:gd name="T19" fmla="*/ 0 h 17"/>
              <a:gd name="T20" fmla="*/ 79 w 7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79" h="17">
                <a:moveTo>
                  <a:pt x="78" y="7"/>
                </a:moveTo>
                <a:lnTo>
                  <a:pt x="78" y="0"/>
                </a:lnTo>
                <a:lnTo>
                  <a:pt x="0" y="0"/>
                </a:lnTo>
                <a:lnTo>
                  <a:pt x="0" y="16"/>
                </a:lnTo>
                <a:lnTo>
                  <a:pt x="78" y="16"/>
                </a:lnTo>
                <a:lnTo>
                  <a:pt x="78" y="7"/>
                </a:lnTo>
              </a:path>
            </a:pathLst>
          </a:custGeom>
          <a:solidFill>
            <a:srgbClr val="CCFFCC"/>
          </a:solidFill>
          <a:ln w="12700" cap="rnd" cmpd="sng">
            <a:solidFill>
              <a:schemeClr val="tx1"/>
            </a:solidFill>
            <a:prstDash val="solid"/>
            <a:round/>
            <a:headEnd type="none" w="med" len="med"/>
            <a:tailEnd type="none" w="med" len="med"/>
          </a:ln>
        </p:spPr>
        <p:txBody>
          <a:bodyPr/>
          <a:lstStyle/>
          <a:p>
            <a:endParaRPr lang="en-US" sz="1805"/>
          </a:p>
        </p:txBody>
      </p:sp>
      <p:sp>
        <p:nvSpPr>
          <p:cNvPr id="40965" name="Freeform 11"/>
          <p:cNvSpPr>
            <a:spLocks/>
          </p:cNvSpPr>
          <p:nvPr/>
        </p:nvSpPr>
        <p:spPr bwMode="auto">
          <a:xfrm>
            <a:off x="4358025" y="5191644"/>
            <a:ext cx="130507" cy="31831"/>
          </a:xfrm>
          <a:custGeom>
            <a:avLst/>
            <a:gdLst>
              <a:gd name="T0" fmla="*/ 2147483646 w 79"/>
              <a:gd name="T1" fmla="*/ 2147483646 h 19"/>
              <a:gd name="T2" fmla="*/ 2147483646 w 79"/>
              <a:gd name="T3" fmla="*/ 0 h 19"/>
              <a:gd name="T4" fmla="*/ 0 w 79"/>
              <a:gd name="T5" fmla="*/ 0 h 19"/>
              <a:gd name="T6" fmla="*/ 0 w 79"/>
              <a:gd name="T7" fmla="*/ 2147483646 h 19"/>
              <a:gd name="T8" fmla="*/ 2147483646 w 79"/>
              <a:gd name="T9" fmla="*/ 2147483646 h 19"/>
              <a:gd name="T10" fmla="*/ 2147483646 w 79"/>
              <a:gd name="T11" fmla="*/ 2147483646 h 19"/>
              <a:gd name="T12" fmla="*/ 0 60000 65536"/>
              <a:gd name="T13" fmla="*/ 0 60000 65536"/>
              <a:gd name="T14" fmla="*/ 0 60000 65536"/>
              <a:gd name="T15" fmla="*/ 0 60000 65536"/>
              <a:gd name="T16" fmla="*/ 0 60000 65536"/>
              <a:gd name="T17" fmla="*/ 0 60000 65536"/>
              <a:gd name="T18" fmla="*/ 0 w 79"/>
              <a:gd name="T19" fmla="*/ 0 h 19"/>
              <a:gd name="T20" fmla="*/ 79 w 79"/>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79" h="19">
                <a:moveTo>
                  <a:pt x="78" y="9"/>
                </a:moveTo>
                <a:lnTo>
                  <a:pt x="78" y="0"/>
                </a:lnTo>
                <a:lnTo>
                  <a:pt x="0" y="0"/>
                </a:lnTo>
                <a:lnTo>
                  <a:pt x="0" y="18"/>
                </a:lnTo>
                <a:lnTo>
                  <a:pt x="78" y="18"/>
                </a:lnTo>
                <a:lnTo>
                  <a:pt x="78" y="9"/>
                </a:lnTo>
              </a:path>
            </a:pathLst>
          </a:custGeom>
          <a:solidFill>
            <a:srgbClr val="CCFFCC"/>
          </a:solidFill>
          <a:ln w="12700" cap="rnd" cmpd="sng">
            <a:solidFill>
              <a:schemeClr val="tx1"/>
            </a:solidFill>
            <a:prstDash val="solid"/>
            <a:round/>
            <a:headEnd type="none" w="med" len="med"/>
            <a:tailEnd type="none" w="med" len="med"/>
          </a:ln>
        </p:spPr>
        <p:txBody>
          <a:bodyPr/>
          <a:lstStyle/>
          <a:p>
            <a:endParaRPr lang="en-US" sz="1805"/>
          </a:p>
        </p:txBody>
      </p:sp>
      <p:sp>
        <p:nvSpPr>
          <p:cNvPr id="40966" name="Rectangle 13"/>
          <p:cNvSpPr>
            <a:spLocks noChangeArrowheads="1"/>
          </p:cNvSpPr>
          <p:nvPr/>
        </p:nvSpPr>
        <p:spPr bwMode="auto">
          <a:xfrm>
            <a:off x="1286329" y="5409688"/>
            <a:ext cx="9393343" cy="40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656" tIns="46497" rIns="94656" bIns="46497"/>
          <a:lstStyle>
            <a:lvl1pPr defTabSz="795338">
              <a:spcBef>
                <a:spcPct val="20000"/>
              </a:spcBef>
              <a:buClr>
                <a:srgbClr val="D20000"/>
              </a:buClr>
              <a:buChar char="•"/>
              <a:defRPr sz="2400">
                <a:solidFill>
                  <a:schemeClr val="tx1"/>
                </a:solidFill>
                <a:latin typeface="Arial" panose="020B0604020202020204" pitchFamily="34" charset="0"/>
              </a:defRPr>
            </a:lvl1pPr>
            <a:lvl2pPr marL="742950" indent="-285750" defTabSz="795338">
              <a:spcBef>
                <a:spcPct val="20000"/>
              </a:spcBef>
              <a:buClr>
                <a:srgbClr val="D20000"/>
              </a:buClr>
              <a:buChar char="–"/>
              <a:defRPr sz="2000">
                <a:solidFill>
                  <a:schemeClr val="tx1"/>
                </a:solidFill>
                <a:latin typeface="Arial" panose="020B0604020202020204" pitchFamily="34" charset="0"/>
              </a:defRPr>
            </a:lvl2pPr>
            <a:lvl3pPr marL="1143000" indent="-228600" defTabSz="795338">
              <a:spcBef>
                <a:spcPct val="20000"/>
              </a:spcBef>
              <a:buClr>
                <a:srgbClr val="D20000"/>
              </a:buClr>
              <a:buChar char="•"/>
              <a:defRPr>
                <a:solidFill>
                  <a:schemeClr val="tx1"/>
                </a:solidFill>
                <a:latin typeface="Arial" panose="020B0604020202020204" pitchFamily="34" charset="0"/>
              </a:defRPr>
            </a:lvl3pPr>
            <a:lvl4pPr marL="1600200" indent="-228600" defTabSz="795338">
              <a:spcBef>
                <a:spcPct val="20000"/>
              </a:spcBef>
              <a:buClr>
                <a:srgbClr val="D20000"/>
              </a:buClr>
              <a:buChar char="–"/>
              <a:defRPr sz="1600">
                <a:solidFill>
                  <a:schemeClr val="tx1"/>
                </a:solidFill>
                <a:latin typeface="Arial" panose="020B0604020202020204" pitchFamily="34" charset="0"/>
              </a:defRPr>
            </a:lvl4pPr>
            <a:lvl5pPr marL="2057400" indent="-228600" defTabSz="795338">
              <a:spcBef>
                <a:spcPct val="20000"/>
              </a:spcBef>
              <a:buClr>
                <a:srgbClr val="D20000"/>
              </a:buClr>
              <a:buChar char="»"/>
              <a:defRPr sz="1600">
                <a:solidFill>
                  <a:schemeClr val="tx1"/>
                </a:solidFill>
                <a:latin typeface="Arial" panose="020B0604020202020204" pitchFamily="34" charset="0"/>
              </a:defRPr>
            </a:lvl5pPr>
            <a:lvl6pPr marL="2514600" indent="-228600" defTabSz="795338"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6pPr>
            <a:lvl7pPr marL="2971800" indent="-228600" defTabSz="795338"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7pPr>
            <a:lvl8pPr marL="3429000" indent="-228600" defTabSz="795338"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8pPr>
            <a:lvl9pPr marL="3886200" indent="-228600" defTabSz="795338"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9pPr>
          </a:lstStyle>
          <a:p>
            <a:pPr algn="ctr" eaLnBrk="1" hangingPunct="1"/>
            <a:r>
              <a:rPr lang="de-DE" altLang="en-US" sz="1805" b="1"/>
              <a:t>The amount of active substances in FFP is clearly &lt; 1% of total volume</a:t>
            </a:r>
          </a:p>
        </p:txBody>
      </p:sp>
      <p:sp>
        <p:nvSpPr>
          <p:cNvPr id="40967" name="Rectangle 14"/>
          <p:cNvSpPr>
            <a:spLocks noChangeArrowheads="1"/>
          </p:cNvSpPr>
          <p:nvPr/>
        </p:nvSpPr>
        <p:spPr bwMode="auto">
          <a:xfrm>
            <a:off x="1512328" y="2961879"/>
            <a:ext cx="1680680" cy="259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53140" rIns="0" bIns="53140" anchor="ctr"/>
          <a:lstStyle>
            <a:lvl1pPr>
              <a:spcBef>
                <a:spcPct val="20000"/>
              </a:spcBef>
              <a:buClr>
                <a:srgbClr val="D20000"/>
              </a:buClr>
              <a:buChar char="•"/>
              <a:defRPr sz="2400">
                <a:solidFill>
                  <a:schemeClr val="tx1"/>
                </a:solidFill>
                <a:latin typeface="Arial" panose="020B0604020202020204" pitchFamily="34" charset="0"/>
              </a:defRPr>
            </a:lvl1pPr>
            <a:lvl2pPr marL="742950" indent="-285750">
              <a:spcBef>
                <a:spcPct val="20000"/>
              </a:spcBef>
              <a:buClr>
                <a:srgbClr val="D20000"/>
              </a:buClr>
              <a:buChar char="–"/>
              <a:defRPr sz="2000">
                <a:solidFill>
                  <a:schemeClr val="tx1"/>
                </a:solidFill>
                <a:latin typeface="Arial" panose="020B0604020202020204" pitchFamily="34" charset="0"/>
              </a:defRPr>
            </a:lvl2pPr>
            <a:lvl3pPr marL="1143000" indent="-228600">
              <a:spcBef>
                <a:spcPct val="20000"/>
              </a:spcBef>
              <a:buClr>
                <a:srgbClr val="D20000"/>
              </a:buClr>
              <a:buChar char="•"/>
              <a:defRPr>
                <a:solidFill>
                  <a:schemeClr val="tx1"/>
                </a:solidFill>
                <a:latin typeface="Arial" panose="020B0604020202020204" pitchFamily="34" charset="0"/>
              </a:defRPr>
            </a:lvl3pPr>
            <a:lvl4pPr marL="1600200" indent="-228600">
              <a:spcBef>
                <a:spcPct val="20000"/>
              </a:spcBef>
              <a:buClr>
                <a:srgbClr val="D20000"/>
              </a:buClr>
              <a:buChar char="–"/>
              <a:defRPr sz="1600">
                <a:solidFill>
                  <a:schemeClr val="tx1"/>
                </a:solidFill>
                <a:latin typeface="Arial" panose="020B0604020202020204" pitchFamily="34" charset="0"/>
              </a:defRPr>
            </a:lvl4pPr>
            <a:lvl5pPr marL="2057400" indent="-228600">
              <a:spcBef>
                <a:spcPct val="20000"/>
              </a:spcBef>
              <a:buClr>
                <a:srgbClr val="D20000"/>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9pPr>
          </a:lstStyle>
          <a:p>
            <a:pPr eaLnBrk="1" hangingPunct="1"/>
            <a:endParaRPr lang="fa-IR" altLang="en-US" sz="902"/>
          </a:p>
        </p:txBody>
      </p:sp>
      <p:grpSp>
        <p:nvGrpSpPr>
          <p:cNvPr id="40968" name="Group 15"/>
          <p:cNvGrpSpPr>
            <a:grpSpLocks/>
          </p:cNvGrpSpPr>
          <p:nvPr/>
        </p:nvGrpSpPr>
        <p:grpSpPr bwMode="auto">
          <a:xfrm>
            <a:off x="2123485" y="1371918"/>
            <a:ext cx="1959202" cy="3286557"/>
            <a:chOff x="432" y="1104"/>
            <a:chExt cx="1493" cy="2476"/>
          </a:xfrm>
        </p:grpSpPr>
        <p:pic>
          <p:nvPicPr>
            <p:cNvPr id="40970" name="Picture 1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 y="1104"/>
              <a:ext cx="1493" cy="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0971" name="Rectangle 17"/>
            <p:cNvSpPr>
              <a:spLocks noChangeArrowheads="1"/>
            </p:cNvSpPr>
            <p:nvPr/>
          </p:nvSpPr>
          <p:spPr bwMode="auto">
            <a:xfrm>
              <a:off x="450" y="1929"/>
              <a:ext cx="1043" cy="1641"/>
            </a:xfrm>
            <a:prstGeom prst="rect">
              <a:avLst/>
            </a:prstGeom>
            <a:gradFill rotWithShape="0">
              <a:gsLst>
                <a:gs pos="0">
                  <a:srgbClr val="66CCFF"/>
                </a:gs>
                <a:gs pos="50000">
                  <a:srgbClr val="CCECFF"/>
                </a:gs>
                <a:gs pos="100000">
                  <a:srgbClr val="66CC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53140" rIns="0" bIns="53140" anchor="ctr"/>
            <a:lstStyle>
              <a:lvl1pPr>
                <a:spcBef>
                  <a:spcPct val="20000"/>
                </a:spcBef>
                <a:buClr>
                  <a:srgbClr val="D20000"/>
                </a:buClr>
                <a:buChar char="•"/>
                <a:defRPr sz="2400">
                  <a:solidFill>
                    <a:schemeClr val="tx1"/>
                  </a:solidFill>
                  <a:latin typeface="Arial" panose="020B0604020202020204" pitchFamily="34" charset="0"/>
                </a:defRPr>
              </a:lvl1pPr>
              <a:lvl2pPr>
                <a:spcBef>
                  <a:spcPct val="20000"/>
                </a:spcBef>
                <a:buClr>
                  <a:srgbClr val="D20000"/>
                </a:buClr>
                <a:buChar char="–"/>
                <a:defRPr sz="2000">
                  <a:solidFill>
                    <a:schemeClr val="tx1"/>
                  </a:solidFill>
                  <a:latin typeface="Arial" panose="020B0604020202020204" pitchFamily="34" charset="0"/>
                </a:defRPr>
              </a:lvl2pPr>
              <a:lvl3pPr marL="1143000" indent="-228600">
                <a:spcBef>
                  <a:spcPct val="20000"/>
                </a:spcBef>
                <a:buClr>
                  <a:srgbClr val="D20000"/>
                </a:buClr>
                <a:buChar char="•"/>
                <a:defRPr>
                  <a:solidFill>
                    <a:schemeClr val="tx1"/>
                  </a:solidFill>
                  <a:latin typeface="Arial" panose="020B0604020202020204" pitchFamily="34" charset="0"/>
                </a:defRPr>
              </a:lvl3pPr>
              <a:lvl4pPr marL="1600200" indent="-228600">
                <a:spcBef>
                  <a:spcPct val="20000"/>
                </a:spcBef>
                <a:buClr>
                  <a:srgbClr val="D20000"/>
                </a:buClr>
                <a:buChar char="–"/>
                <a:defRPr sz="1600">
                  <a:solidFill>
                    <a:schemeClr val="tx1"/>
                  </a:solidFill>
                  <a:latin typeface="Arial" panose="020B0604020202020204" pitchFamily="34" charset="0"/>
                </a:defRPr>
              </a:lvl4pPr>
              <a:lvl5pPr marL="2057400" indent="-228600">
                <a:spcBef>
                  <a:spcPct val="20000"/>
                </a:spcBef>
                <a:buClr>
                  <a:srgbClr val="D20000"/>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9pPr>
            </a:lstStyle>
            <a:p>
              <a:pPr eaLnBrk="1" hangingPunct="1">
                <a:spcBef>
                  <a:spcPct val="50000"/>
                </a:spcBef>
              </a:pPr>
              <a:r>
                <a:rPr lang="de-DE" altLang="en-US" sz="1203" b="1">
                  <a:solidFill>
                    <a:srgbClr val="008000"/>
                  </a:solidFill>
                  <a:latin typeface="Univers"/>
                </a:rPr>
                <a:t>92-94%Others:</a:t>
              </a:r>
            </a:p>
            <a:p>
              <a:pPr lvl="1" eaLnBrk="1" hangingPunct="1">
                <a:spcBef>
                  <a:spcPct val="50000"/>
                </a:spcBef>
                <a:buFont typeface="Wingdings" panose="05000000000000000000" pitchFamily="2" charset="2"/>
                <a:buChar char="v"/>
              </a:pPr>
              <a:r>
                <a:rPr lang="de-DE" altLang="en-US" sz="1203" b="1">
                  <a:solidFill>
                    <a:srgbClr val="008000"/>
                  </a:solidFill>
                  <a:latin typeface="Univers"/>
                </a:rPr>
                <a:t>Water</a:t>
              </a:r>
            </a:p>
            <a:p>
              <a:pPr lvl="1" eaLnBrk="1" hangingPunct="1">
                <a:spcBef>
                  <a:spcPct val="50000"/>
                </a:spcBef>
                <a:buFont typeface="Wingdings" panose="05000000000000000000" pitchFamily="2" charset="2"/>
                <a:buChar char="v"/>
              </a:pPr>
              <a:r>
                <a:rPr lang="de-DE" altLang="en-US" sz="1203" b="1">
                  <a:solidFill>
                    <a:srgbClr val="008000"/>
                  </a:solidFill>
                  <a:latin typeface="Univers"/>
                </a:rPr>
                <a:t>Salts</a:t>
              </a:r>
            </a:p>
            <a:p>
              <a:pPr lvl="1" eaLnBrk="1" hangingPunct="1">
                <a:spcBef>
                  <a:spcPct val="50000"/>
                </a:spcBef>
                <a:buFont typeface="Wingdings" panose="05000000000000000000" pitchFamily="2" charset="2"/>
                <a:buChar char="v"/>
              </a:pPr>
              <a:r>
                <a:rPr lang="de-DE" altLang="en-US" sz="1203" b="1">
                  <a:solidFill>
                    <a:srgbClr val="008000"/>
                  </a:solidFill>
                  <a:latin typeface="Univers"/>
                </a:rPr>
                <a:t>Fat</a:t>
              </a:r>
              <a:endParaRPr lang="en-US" altLang="en-US" sz="1203" b="1">
                <a:solidFill>
                  <a:srgbClr val="008000"/>
                </a:solidFill>
                <a:latin typeface="Univers"/>
              </a:endParaRPr>
            </a:p>
          </p:txBody>
        </p:sp>
      </p:grpSp>
      <p:sp>
        <p:nvSpPr>
          <p:cNvPr id="40969" name="Rectangle 19"/>
          <p:cNvSpPr>
            <a:spLocks noChangeArrowheads="1"/>
          </p:cNvSpPr>
          <p:nvPr/>
        </p:nvSpPr>
        <p:spPr bwMode="auto">
          <a:xfrm>
            <a:off x="1970696" y="0"/>
            <a:ext cx="8174214" cy="838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D20000"/>
              </a:buClr>
              <a:buChar char="•"/>
              <a:defRPr sz="2400">
                <a:solidFill>
                  <a:schemeClr val="tx1"/>
                </a:solidFill>
                <a:latin typeface="Arial" panose="020B0604020202020204" pitchFamily="34" charset="0"/>
              </a:defRPr>
            </a:lvl1pPr>
            <a:lvl2pPr marL="742950" indent="-285750">
              <a:spcBef>
                <a:spcPct val="20000"/>
              </a:spcBef>
              <a:buClr>
                <a:srgbClr val="D20000"/>
              </a:buClr>
              <a:buChar char="–"/>
              <a:defRPr sz="2000">
                <a:solidFill>
                  <a:schemeClr val="tx1"/>
                </a:solidFill>
                <a:latin typeface="Arial" panose="020B0604020202020204" pitchFamily="34" charset="0"/>
              </a:defRPr>
            </a:lvl2pPr>
            <a:lvl3pPr marL="1143000" indent="-228600">
              <a:spcBef>
                <a:spcPct val="20000"/>
              </a:spcBef>
              <a:buClr>
                <a:srgbClr val="D20000"/>
              </a:buClr>
              <a:buChar char="•"/>
              <a:defRPr>
                <a:solidFill>
                  <a:schemeClr val="tx1"/>
                </a:solidFill>
                <a:latin typeface="Arial" panose="020B0604020202020204" pitchFamily="34" charset="0"/>
              </a:defRPr>
            </a:lvl3pPr>
            <a:lvl4pPr marL="1600200" indent="-228600">
              <a:spcBef>
                <a:spcPct val="20000"/>
              </a:spcBef>
              <a:buClr>
                <a:srgbClr val="D20000"/>
              </a:buClr>
              <a:buChar char="–"/>
              <a:defRPr sz="1600">
                <a:solidFill>
                  <a:schemeClr val="tx1"/>
                </a:solidFill>
                <a:latin typeface="Arial" panose="020B0604020202020204" pitchFamily="34" charset="0"/>
              </a:defRPr>
            </a:lvl4pPr>
            <a:lvl5pPr marL="2057400" indent="-228600">
              <a:spcBef>
                <a:spcPct val="20000"/>
              </a:spcBef>
              <a:buClr>
                <a:srgbClr val="D20000"/>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9pPr>
          </a:lstStyle>
          <a:p>
            <a:pPr eaLnBrk="1" hangingPunct="1">
              <a:lnSpc>
                <a:spcPct val="80000"/>
              </a:lnSpc>
            </a:pPr>
            <a:r>
              <a:rPr lang="de-DE" altLang="en-US" sz="2807" b="1">
                <a:solidFill>
                  <a:schemeClr val="tx2"/>
                </a:solidFill>
              </a:rPr>
              <a:t>Composition of human plasma (FFP)</a:t>
            </a:r>
            <a:endParaRPr lang="en-US" altLang="en-US" sz="2807" b="1">
              <a:solidFill>
                <a:schemeClr val="tx2"/>
              </a:solidFill>
            </a:endParaRPr>
          </a:p>
        </p:txBody>
      </p:sp>
      <p:pic>
        <p:nvPicPr>
          <p:cNvPr id="2" name="Picture 1"/>
          <p:cNvPicPr>
            <a:picLocks noChangeAspect="1"/>
          </p:cNvPicPr>
          <p:nvPr/>
        </p:nvPicPr>
        <p:blipFill>
          <a:blip r:embed="rId3"/>
          <a:stretch>
            <a:fillRect/>
          </a:stretch>
        </p:blipFill>
        <p:spPr>
          <a:xfrm>
            <a:off x="3990459" y="2206869"/>
            <a:ext cx="3831622" cy="518746"/>
          </a:xfrm>
          <a:prstGeom prst="rect">
            <a:avLst/>
          </a:prstGeom>
        </p:spPr>
      </p:pic>
    </p:spTree>
    <p:extLst>
      <p:ext uri="{BB962C8B-B14F-4D97-AF65-F5344CB8AC3E}">
        <p14:creationId xmlns:p14="http://schemas.microsoft.com/office/powerpoint/2010/main" val="3181973786"/>
      </p:ext>
    </p:extLst>
  </p:cSld>
  <p:clrMapOvr>
    <a:masterClrMapping/>
  </p:clrMapOvr>
  <mc:AlternateContent xmlns:mc="http://schemas.openxmlformats.org/markup-compatibility/2006" xmlns:p14="http://schemas.microsoft.com/office/powerpoint/2010/main">
    <mc:Choice Requires="p14">
      <p:transition spd="slow" p14:dur="2000" advTm="197938"/>
    </mc:Choice>
    <mc:Fallback xmlns="">
      <p:transition spd="slow" advTm="197938"/>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0840" y="0"/>
            <a:ext cx="7300914" cy="975360"/>
          </a:xfrm>
        </p:spPr>
        <p:txBody>
          <a:bodyPr/>
          <a:lstStyle/>
          <a:p>
            <a:r>
              <a:rPr lang="de-CH" b="1" dirty="0" err="1" smtClean="0"/>
              <a:t>Cryoprecipitate</a:t>
            </a:r>
            <a:r>
              <a:rPr lang="de-CH" b="1" dirty="0" smtClean="0"/>
              <a:t> </a:t>
            </a:r>
            <a:endParaRPr lang="en-US" b="1" dirty="0"/>
          </a:p>
        </p:txBody>
      </p:sp>
      <p:graphicFrame>
        <p:nvGraphicFramePr>
          <p:cNvPr id="6" name="Content Placeholder 5"/>
          <p:cNvGraphicFramePr>
            <a:graphicFrameLocks noGrp="1"/>
          </p:cNvGraphicFramePr>
          <p:nvPr>
            <p:ph idx="1"/>
            <p:extLst/>
          </p:nvPr>
        </p:nvGraphicFramePr>
        <p:xfrm>
          <a:off x="929640" y="838201"/>
          <a:ext cx="10012680" cy="5489786"/>
        </p:xfrm>
        <a:graphic>
          <a:graphicData uri="http://schemas.openxmlformats.org/drawingml/2006/table">
            <a:tbl>
              <a:tblPr firstRow="1" bandRow="1">
                <a:tableStyleId>{5C22544A-7EE6-4342-B048-85BDC9FD1C3A}</a:tableStyleId>
              </a:tblPr>
              <a:tblGrid>
                <a:gridCol w="2556432">
                  <a:extLst>
                    <a:ext uri="{9D8B030D-6E8A-4147-A177-3AD203B41FA5}">
                      <a16:colId xmlns:a16="http://schemas.microsoft.com/office/drawing/2014/main" val="20000"/>
                    </a:ext>
                  </a:extLst>
                </a:gridCol>
                <a:gridCol w="7456248">
                  <a:extLst>
                    <a:ext uri="{9D8B030D-6E8A-4147-A177-3AD203B41FA5}">
                      <a16:colId xmlns:a16="http://schemas.microsoft.com/office/drawing/2014/main" val="20001"/>
                    </a:ext>
                  </a:extLst>
                </a:gridCol>
              </a:tblGrid>
              <a:tr h="568960">
                <a:tc>
                  <a:txBody>
                    <a:bodyPr/>
                    <a:lstStyle/>
                    <a:p>
                      <a:r>
                        <a:rPr lang="de-CH" dirty="0" err="1" smtClean="0"/>
                        <a:t>Factor</a:t>
                      </a:r>
                      <a:r>
                        <a:rPr lang="de-CH" dirty="0" smtClean="0"/>
                        <a:t> </a:t>
                      </a:r>
                      <a:endParaRPr lang="en-US" dirty="0"/>
                    </a:p>
                  </a:txBody>
                  <a:tcPr/>
                </a:tc>
                <a:tc>
                  <a:txBody>
                    <a:bodyPr/>
                    <a:lstStyle/>
                    <a:p>
                      <a:r>
                        <a:rPr lang="de-CH" sz="1600" dirty="0" smtClean="0"/>
                        <a:t>Content in </a:t>
                      </a:r>
                      <a:r>
                        <a:rPr lang="de-CH" sz="1600" dirty="0" err="1" smtClean="0"/>
                        <a:t>cryoprecipitate</a:t>
                      </a:r>
                      <a:endParaRPr lang="en-US" sz="1600" dirty="0"/>
                    </a:p>
                  </a:txBody>
                  <a:tcPr/>
                </a:tc>
                <a:extLst>
                  <a:ext uri="{0D108BD9-81ED-4DB2-BD59-A6C34878D82A}">
                    <a16:rowId xmlns:a16="http://schemas.microsoft.com/office/drawing/2014/main" val="10000"/>
                  </a:ext>
                </a:extLst>
              </a:tr>
              <a:tr h="889000">
                <a:tc>
                  <a:txBody>
                    <a:bodyPr/>
                    <a:lstStyle/>
                    <a:p>
                      <a:r>
                        <a:rPr lang="de-CH" sz="2400" dirty="0" smtClean="0"/>
                        <a:t>Fibrinogen</a:t>
                      </a:r>
                      <a:endParaRPr lang="en-US" sz="2400" dirty="0"/>
                    </a:p>
                  </a:txBody>
                  <a:tcPr/>
                </a:tc>
                <a:tc>
                  <a:txBody>
                    <a:bodyPr/>
                    <a:lstStyle/>
                    <a:p>
                      <a:r>
                        <a:rPr lang="en-US" sz="2400" b="0" i="0" u="none" strike="noStrike" kern="1200" baseline="0" dirty="0" smtClean="0">
                          <a:solidFill>
                            <a:schemeClr val="dk1"/>
                          </a:solidFill>
                          <a:latin typeface="+mn-lt"/>
                          <a:ea typeface="+mn-ea"/>
                          <a:cs typeface="+mn-cs"/>
                        </a:rPr>
                        <a:t>Approx. 350 mg, </a:t>
                      </a:r>
                      <a:r>
                        <a:rPr lang="de-CH" sz="2400" dirty="0" smtClean="0"/>
                        <a:t>30-50 % </a:t>
                      </a:r>
                      <a:r>
                        <a:rPr lang="de-CH" sz="2400" dirty="0" err="1" smtClean="0"/>
                        <a:t>of</a:t>
                      </a:r>
                      <a:r>
                        <a:rPr lang="de-CH" sz="2400" dirty="0" smtClean="0"/>
                        <a:t> </a:t>
                      </a:r>
                      <a:r>
                        <a:rPr lang="de-CH" sz="2400" dirty="0" err="1" smtClean="0"/>
                        <a:t>the</a:t>
                      </a:r>
                      <a:r>
                        <a:rPr lang="de-CH" sz="2400" dirty="0" smtClean="0"/>
                        <a:t> original </a:t>
                      </a:r>
                      <a:r>
                        <a:rPr lang="de-CH" sz="2400" dirty="0" err="1" smtClean="0"/>
                        <a:t>plasma</a:t>
                      </a:r>
                      <a:r>
                        <a:rPr lang="de-CH" sz="2400" dirty="0" smtClean="0"/>
                        <a:t> </a:t>
                      </a:r>
                      <a:endParaRPr lang="en-US" sz="2400" b="0" i="0" u="none" strike="noStrike" kern="1200" baseline="0" dirty="0" smtClean="0">
                        <a:solidFill>
                          <a:schemeClr val="dk1"/>
                        </a:solidFill>
                        <a:latin typeface="+mn-lt"/>
                        <a:ea typeface="+mn-ea"/>
                        <a:cs typeface="+mn-cs"/>
                      </a:endParaRPr>
                    </a:p>
                    <a:p>
                      <a:r>
                        <a:rPr lang="de-CH" sz="2400" b="0" i="0" u="none" strike="noStrike" kern="1200" baseline="0" dirty="0" smtClean="0">
                          <a:solidFill>
                            <a:schemeClr val="dk1"/>
                          </a:solidFill>
                          <a:latin typeface="+mn-lt"/>
                          <a:ea typeface="+mn-ea"/>
                          <a:cs typeface="+mn-cs"/>
                        </a:rPr>
                        <a:t> (min.150 mg)</a:t>
                      </a:r>
                      <a:endParaRPr lang="en-US" sz="24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val="10001"/>
                  </a:ext>
                </a:extLst>
              </a:tr>
              <a:tr h="4741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2400" dirty="0" err="1" smtClean="0"/>
                        <a:t>Factor</a:t>
                      </a:r>
                      <a:r>
                        <a:rPr lang="de-CH" sz="2400" dirty="0" smtClean="0"/>
                        <a:t> VIII</a:t>
                      </a:r>
                      <a:endParaRPr lang="en-US" sz="2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2400" dirty="0" smtClean="0"/>
                        <a:t>5% </a:t>
                      </a:r>
                      <a:r>
                        <a:rPr lang="de-CH" sz="2400" dirty="0" err="1" smtClean="0"/>
                        <a:t>of</a:t>
                      </a:r>
                      <a:r>
                        <a:rPr lang="de-CH" sz="2400" dirty="0" smtClean="0"/>
                        <a:t> total </a:t>
                      </a:r>
                      <a:r>
                        <a:rPr lang="de-CH" sz="2400" dirty="0" err="1" smtClean="0"/>
                        <a:t>protein</a:t>
                      </a:r>
                      <a:endParaRPr lang="en-US" sz="2400" dirty="0" smtClean="0"/>
                    </a:p>
                  </a:txBody>
                  <a:tcPr/>
                </a:tc>
                <a:extLst>
                  <a:ext uri="{0D108BD9-81ED-4DB2-BD59-A6C34878D82A}">
                    <a16:rowId xmlns:a16="http://schemas.microsoft.com/office/drawing/2014/main" val="10002"/>
                  </a:ext>
                </a:extLst>
              </a:tr>
              <a:tr h="4741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2400" dirty="0" err="1" smtClean="0"/>
                        <a:t>Factor</a:t>
                      </a:r>
                      <a:r>
                        <a:rPr lang="de-CH" sz="2400" dirty="0" smtClean="0"/>
                        <a:t> XIII</a:t>
                      </a:r>
                      <a:endParaRPr lang="en-US" sz="2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2400" dirty="0" smtClean="0"/>
                        <a:t>20-30% </a:t>
                      </a:r>
                      <a:r>
                        <a:rPr lang="de-CH" sz="2400" dirty="0" err="1" smtClean="0"/>
                        <a:t>of</a:t>
                      </a:r>
                      <a:r>
                        <a:rPr lang="de-CH" sz="2400" dirty="0" smtClean="0"/>
                        <a:t> </a:t>
                      </a:r>
                      <a:r>
                        <a:rPr lang="de-CH" sz="2400" dirty="0" err="1" smtClean="0"/>
                        <a:t>the</a:t>
                      </a:r>
                      <a:r>
                        <a:rPr lang="de-CH" sz="2400" dirty="0" smtClean="0"/>
                        <a:t> original </a:t>
                      </a:r>
                      <a:r>
                        <a:rPr lang="de-CH" sz="2400" dirty="0" err="1" smtClean="0"/>
                        <a:t>factor</a:t>
                      </a:r>
                      <a:r>
                        <a:rPr lang="de-CH" sz="2400" dirty="0" smtClean="0"/>
                        <a:t> XIII</a:t>
                      </a:r>
                      <a:endParaRPr lang="en-US" sz="2400" dirty="0" smtClean="0"/>
                    </a:p>
                  </a:txBody>
                  <a:tcPr/>
                </a:tc>
                <a:extLst>
                  <a:ext uri="{0D108BD9-81ED-4DB2-BD59-A6C34878D82A}">
                    <a16:rowId xmlns:a16="http://schemas.microsoft.com/office/drawing/2014/main" val="10003"/>
                  </a:ext>
                </a:extLst>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2400" dirty="0" err="1" smtClean="0"/>
                        <a:t>Fibronectine</a:t>
                      </a:r>
                      <a:endParaRPr lang="en-US" sz="2400" dirty="0" smtClean="0"/>
                    </a:p>
                    <a:p>
                      <a:endParaRPr lang="en-US" sz="2400" dirty="0"/>
                    </a:p>
                  </a:txBody>
                  <a:tcPr/>
                </a:tc>
                <a:tc>
                  <a:txBody>
                    <a:bodyPr/>
                    <a:lstStyle/>
                    <a:p>
                      <a:r>
                        <a:rPr lang="de-CH" sz="2400" dirty="0" smtClean="0"/>
                        <a:t>1500</a:t>
                      </a:r>
                      <a:r>
                        <a:rPr lang="de-CH" sz="2400" baseline="0" dirty="0" smtClean="0"/>
                        <a:t> </a:t>
                      </a:r>
                      <a:r>
                        <a:rPr lang="de-CH" sz="2400" dirty="0" err="1" smtClean="0"/>
                        <a:t>mcg</a:t>
                      </a:r>
                      <a:r>
                        <a:rPr lang="de-CH" sz="2400" dirty="0" smtClean="0"/>
                        <a:t>/</a:t>
                      </a:r>
                      <a:r>
                        <a:rPr lang="de-CH" sz="2400" dirty="0" err="1" smtClean="0"/>
                        <a:t>mL</a:t>
                      </a:r>
                      <a:r>
                        <a:rPr lang="de-CH" sz="2400" baseline="0" dirty="0" smtClean="0"/>
                        <a:t> – 20-25% </a:t>
                      </a:r>
                      <a:r>
                        <a:rPr lang="de-CH" sz="2400" baseline="0" dirty="0" err="1" smtClean="0"/>
                        <a:t>of</a:t>
                      </a:r>
                      <a:r>
                        <a:rPr lang="de-CH" sz="2400" baseline="0" dirty="0" smtClean="0"/>
                        <a:t> original </a:t>
                      </a:r>
                      <a:r>
                        <a:rPr lang="de-CH" sz="2400" baseline="0" dirty="0" err="1" smtClean="0"/>
                        <a:t>plasma</a:t>
                      </a:r>
                      <a:r>
                        <a:rPr lang="de-CH" sz="2400" baseline="0" dirty="0" smtClean="0"/>
                        <a:t> </a:t>
                      </a:r>
                    </a:p>
                    <a:p>
                      <a:r>
                        <a:rPr lang="de-CH" sz="2400" baseline="0" dirty="0" smtClean="0"/>
                        <a:t>(N=300mcg/</a:t>
                      </a:r>
                      <a:r>
                        <a:rPr lang="de-CH" sz="2400" baseline="0" dirty="0" err="1" smtClean="0"/>
                        <a:t>mL</a:t>
                      </a:r>
                      <a:r>
                        <a:rPr lang="de-CH" sz="2400" baseline="0" dirty="0" smtClean="0"/>
                        <a:t>)</a:t>
                      </a:r>
                      <a:endParaRPr lang="en-US" sz="2400" dirty="0" smtClean="0"/>
                    </a:p>
                  </a:txBody>
                  <a:tcPr/>
                </a:tc>
                <a:extLst>
                  <a:ext uri="{0D108BD9-81ED-4DB2-BD59-A6C34878D82A}">
                    <a16:rowId xmlns:a16="http://schemas.microsoft.com/office/drawing/2014/main" val="10004"/>
                  </a:ext>
                </a:extLst>
              </a:tr>
              <a:tr h="889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2400" dirty="0" err="1" smtClean="0"/>
                        <a:t>Platelet</a:t>
                      </a:r>
                      <a:r>
                        <a:rPr lang="de-CH" sz="2400" dirty="0" smtClean="0"/>
                        <a:t> </a:t>
                      </a:r>
                      <a:r>
                        <a:rPr lang="de-CH" sz="2400" dirty="0" err="1" smtClean="0"/>
                        <a:t>microparticles</a:t>
                      </a:r>
                      <a:r>
                        <a:rPr lang="de-CH" sz="2400" dirty="0" smtClean="0"/>
                        <a:t> </a:t>
                      </a:r>
                      <a:endParaRPr lang="en-US" sz="2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2400" dirty="0" smtClean="0"/>
                        <a:t>x 265 </a:t>
                      </a:r>
                      <a:r>
                        <a:rPr lang="de-CH" sz="2400" dirty="0" err="1" smtClean="0"/>
                        <a:t>times</a:t>
                      </a:r>
                      <a:r>
                        <a:rPr lang="de-CH" sz="2400" dirty="0" smtClean="0"/>
                        <a:t> </a:t>
                      </a:r>
                      <a:r>
                        <a:rPr lang="de-CH" sz="2400" dirty="0" err="1" smtClean="0"/>
                        <a:t>more</a:t>
                      </a:r>
                      <a:r>
                        <a:rPr lang="de-CH" sz="2400" dirty="0" smtClean="0"/>
                        <a:t> </a:t>
                      </a:r>
                      <a:r>
                        <a:rPr lang="de-CH" sz="2400" dirty="0" err="1" smtClean="0"/>
                        <a:t>than</a:t>
                      </a:r>
                      <a:r>
                        <a:rPr lang="de-CH" sz="2400" dirty="0" smtClean="0"/>
                        <a:t> in original </a:t>
                      </a:r>
                      <a:r>
                        <a:rPr lang="de-CH" sz="2400" dirty="0" err="1" smtClean="0"/>
                        <a:t>plasma</a:t>
                      </a:r>
                      <a:r>
                        <a:rPr lang="de-CH" sz="2400" dirty="0" smtClean="0"/>
                        <a:t>  </a:t>
                      </a:r>
                      <a:endParaRPr lang="en-US" sz="2400" dirty="0" smtClean="0"/>
                    </a:p>
                    <a:p>
                      <a:endParaRPr lang="en-US" sz="24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val="10005"/>
                  </a:ext>
                </a:extLst>
              </a:tr>
              <a:tr h="391160">
                <a:tc>
                  <a:txBody>
                    <a:bodyPr/>
                    <a:lstStyle/>
                    <a:p>
                      <a:r>
                        <a:rPr lang="de-CH" sz="2400" dirty="0" err="1" smtClean="0"/>
                        <a:t>IgG</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2400" b="0" i="0" u="none" strike="noStrike" kern="1200" baseline="0" dirty="0" smtClean="0">
                          <a:solidFill>
                            <a:schemeClr val="dk1"/>
                          </a:solidFill>
                          <a:latin typeface="+mn-lt"/>
                          <a:ea typeface="+mn-ea"/>
                          <a:cs typeface="+mn-cs"/>
                        </a:rPr>
                        <a:t>5-8% </a:t>
                      </a:r>
                      <a:r>
                        <a:rPr lang="de-CH" sz="2400" baseline="0" dirty="0" err="1" smtClean="0"/>
                        <a:t>of</a:t>
                      </a:r>
                      <a:r>
                        <a:rPr lang="de-CH" sz="2400" baseline="0" dirty="0" smtClean="0"/>
                        <a:t> original </a:t>
                      </a:r>
                      <a:r>
                        <a:rPr lang="de-CH" sz="2400" baseline="0" dirty="0" err="1" smtClean="0"/>
                        <a:t>plasma</a:t>
                      </a:r>
                      <a:r>
                        <a:rPr lang="de-CH" sz="2400" baseline="0" dirty="0" smtClean="0"/>
                        <a:t> </a:t>
                      </a:r>
                      <a:endParaRPr lang="en-US" sz="24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val="10006"/>
                  </a:ext>
                </a:extLst>
              </a:tr>
              <a:tr h="391160">
                <a:tc>
                  <a:txBody>
                    <a:bodyPr/>
                    <a:lstStyle/>
                    <a:p>
                      <a:r>
                        <a:rPr lang="de-CH" sz="2400" dirty="0" err="1" smtClean="0"/>
                        <a:t>Ig</a:t>
                      </a:r>
                      <a:r>
                        <a:rPr lang="de-CH" sz="2400" dirty="0" smtClean="0"/>
                        <a:t> M</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2400" b="0" i="0" u="none" strike="noStrike" kern="1200" baseline="0" dirty="0" smtClean="0">
                          <a:solidFill>
                            <a:schemeClr val="dk1"/>
                          </a:solidFill>
                          <a:latin typeface="+mn-lt"/>
                          <a:ea typeface="+mn-ea"/>
                          <a:cs typeface="+mn-cs"/>
                        </a:rPr>
                        <a:t>1-2% </a:t>
                      </a:r>
                      <a:r>
                        <a:rPr lang="de-CH" sz="2400" baseline="0" dirty="0" err="1" smtClean="0"/>
                        <a:t>of</a:t>
                      </a:r>
                      <a:r>
                        <a:rPr lang="de-CH" sz="2400" baseline="0" dirty="0" smtClean="0"/>
                        <a:t> original </a:t>
                      </a:r>
                      <a:r>
                        <a:rPr lang="de-CH" sz="2400" baseline="0" dirty="0" err="1" smtClean="0"/>
                        <a:t>plasma</a:t>
                      </a:r>
                      <a:r>
                        <a:rPr lang="de-CH" sz="2400" baseline="0" dirty="0" smtClean="0"/>
                        <a:t> </a:t>
                      </a:r>
                      <a:endParaRPr lang="en-US" sz="24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val="10007"/>
                  </a:ext>
                </a:extLst>
              </a:tr>
              <a:tr h="403013">
                <a:tc>
                  <a:txBody>
                    <a:bodyPr/>
                    <a:lstStyle/>
                    <a:p>
                      <a:r>
                        <a:rPr lang="de-CH" sz="2400" dirty="0" smtClean="0"/>
                        <a:t>Albumin</a:t>
                      </a:r>
                      <a:endParaRPr lang="en-US" sz="2400" dirty="0"/>
                    </a:p>
                  </a:txBody>
                  <a:tcPr/>
                </a:tc>
                <a:tc>
                  <a:txBody>
                    <a:bodyPr/>
                    <a:lstStyle/>
                    <a:p>
                      <a:r>
                        <a:rPr lang="de-CH" sz="2400" b="0" i="0" u="none" strike="noStrike" kern="1200" baseline="0" dirty="0" smtClean="0">
                          <a:solidFill>
                            <a:schemeClr val="dk1"/>
                          </a:solidFill>
                          <a:latin typeface="+mn-lt"/>
                          <a:ea typeface="+mn-ea"/>
                          <a:cs typeface="+mn-cs"/>
                        </a:rPr>
                        <a:t>5-8% </a:t>
                      </a:r>
                      <a:r>
                        <a:rPr lang="de-CH" sz="2400" baseline="0" dirty="0" err="1" smtClean="0"/>
                        <a:t>of</a:t>
                      </a:r>
                      <a:r>
                        <a:rPr lang="de-CH" sz="2400" baseline="0" dirty="0" smtClean="0"/>
                        <a:t> original </a:t>
                      </a:r>
                      <a:r>
                        <a:rPr lang="de-CH" sz="2400" baseline="0" dirty="0" err="1" smtClean="0"/>
                        <a:t>plasma</a:t>
                      </a:r>
                      <a:r>
                        <a:rPr lang="de-CH" sz="2400" baseline="0" dirty="0" smtClean="0"/>
                        <a:t> </a:t>
                      </a:r>
                      <a:endParaRPr lang="en-US" sz="24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val="10008"/>
                  </a:ext>
                </a:extLst>
              </a:tr>
            </a:tbl>
          </a:graphicData>
        </a:graphic>
      </p:graphicFrame>
      <p:sp>
        <p:nvSpPr>
          <p:cNvPr id="5" name="Rectangle 4"/>
          <p:cNvSpPr/>
          <p:nvPr/>
        </p:nvSpPr>
        <p:spPr>
          <a:xfrm>
            <a:off x="1981200" y="6640762"/>
            <a:ext cx="4572000" cy="523220"/>
          </a:xfrm>
          <a:prstGeom prst="rect">
            <a:avLst/>
          </a:prstGeom>
        </p:spPr>
        <p:txBody>
          <a:bodyPr>
            <a:spAutoFit/>
          </a:bodyPr>
          <a:lstStyle/>
          <a:p>
            <a:pPr algn="l"/>
            <a:r>
              <a:rPr lang="en-US" sz="1400" dirty="0" err="1">
                <a:solidFill>
                  <a:schemeClr val="bg1"/>
                </a:solidFill>
                <a:latin typeface="Arial" panose="020B0604020202020204" pitchFamily="34" charset="0"/>
                <a:cs typeface="Arial" panose="020B0604020202020204" pitchFamily="34" charset="0"/>
              </a:rPr>
              <a:t>Callum</a:t>
            </a:r>
            <a:r>
              <a:rPr lang="en-US" sz="1400" dirty="0">
                <a:solidFill>
                  <a:schemeClr val="bg1"/>
                </a:solidFill>
                <a:latin typeface="Arial" panose="020B0604020202020204" pitchFamily="34" charset="0"/>
                <a:cs typeface="Arial" panose="020B0604020202020204" pitchFamily="34" charset="0"/>
              </a:rPr>
              <a:t> et al., Transfusion Medicine Reviews, </a:t>
            </a:r>
            <a:r>
              <a:rPr lang="en-US" sz="1400" dirty="0" err="1">
                <a:solidFill>
                  <a:schemeClr val="bg1"/>
                </a:solidFill>
                <a:latin typeface="Arial" panose="020B0604020202020204" pitchFamily="34" charset="0"/>
                <a:cs typeface="Arial" panose="020B0604020202020204" pitchFamily="34" charset="0"/>
              </a:rPr>
              <a:t>Vol</a:t>
            </a:r>
            <a:r>
              <a:rPr lang="en-US" sz="1400" dirty="0">
                <a:solidFill>
                  <a:schemeClr val="bg1"/>
                </a:solidFill>
                <a:latin typeface="Arial" panose="020B0604020202020204" pitchFamily="34" charset="0"/>
                <a:cs typeface="Arial" panose="020B0604020202020204" pitchFamily="34" charset="0"/>
              </a:rPr>
              <a:t> 23, No 3 (July), 2009: </a:t>
            </a:r>
            <a:r>
              <a:rPr lang="en-US" sz="1400" dirty="0" err="1">
                <a:solidFill>
                  <a:schemeClr val="bg1"/>
                </a:solidFill>
                <a:latin typeface="Arial" panose="020B0604020202020204" pitchFamily="34" charset="0"/>
                <a:cs typeface="Arial" panose="020B0604020202020204" pitchFamily="34" charset="0"/>
              </a:rPr>
              <a:t>pp</a:t>
            </a:r>
            <a:r>
              <a:rPr lang="en-US" sz="1400" dirty="0">
                <a:solidFill>
                  <a:schemeClr val="bg1"/>
                </a:solidFill>
                <a:latin typeface="Arial" panose="020B0604020202020204" pitchFamily="34" charset="0"/>
                <a:cs typeface="Arial" panose="020B0604020202020204" pitchFamily="34" charset="0"/>
              </a:rPr>
              <a:t> 177-188</a:t>
            </a:r>
          </a:p>
        </p:txBody>
      </p:sp>
      <p:sp>
        <p:nvSpPr>
          <p:cNvPr id="3" name="TextBox 2"/>
          <p:cNvSpPr txBox="1"/>
          <p:nvPr/>
        </p:nvSpPr>
        <p:spPr>
          <a:xfrm>
            <a:off x="1630680" y="6488668"/>
            <a:ext cx="7437120" cy="369332"/>
          </a:xfrm>
          <a:prstGeom prst="rect">
            <a:avLst/>
          </a:prstGeom>
          <a:noFill/>
        </p:spPr>
        <p:txBody>
          <a:bodyPr wrap="square" rtlCol="0">
            <a:spAutoFit/>
          </a:bodyPr>
          <a:lstStyle/>
          <a:p>
            <a:r>
              <a:rPr lang="de-CH" b="1" dirty="0" err="1"/>
              <a:t>Frequently</a:t>
            </a:r>
            <a:r>
              <a:rPr lang="de-CH" b="1" dirty="0"/>
              <a:t> </a:t>
            </a:r>
            <a:r>
              <a:rPr lang="de-CH" b="1" dirty="0" err="1"/>
              <a:t>used</a:t>
            </a:r>
            <a:r>
              <a:rPr lang="de-CH" b="1" dirty="0"/>
              <a:t> in US </a:t>
            </a:r>
            <a:r>
              <a:rPr lang="de-CH" b="1" dirty="0" err="1"/>
              <a:t>and</a:t>
            </a:r>
            <a:r>
              <a:rPr lang="de-CH" b="1" dirty="0"/>
              <a:t> Canada, </a:t>
            </a:r>
            <a:r>
              <a:rPr lang="de-CH" b="1" dirty="0" err="1"/>
              <a:t>no</a:t>
            </a:r>
            <a:r>
              <a:rPr lang="de-CH" b="1" dirty="0"/>
              <a:t> </a:t>
            </a:r>
            <a:r>
              <a:rPr lang="de-CH" b="1" dirty="0" err="1"/>
              <a:t>longer</a:t>
            </a:r>
            <a:r>
              <a:rPr lang="de-CH" b="1" dirty="0"/>
              <a:t> in EU</a:t>
            </a:r>
            <a:endParaRPr lang="en-US" b="1" dirty="0"/>
          </a:p>
        </p:txBody>
      </p:sp>
      <p:sp>
        <p:nvSpPr>
          <p:cNvPr id="9" name="Oval 8"/>
          <p:cNvSpPr/>
          <p:nvPr/>
        </p:nvSpPr>
        <p:spPr>
          <a:xfrm>
            <a:off x="3163388" y="1203960"/>
            <a:ext cx="4822372" cy="11277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6668046"/>
      </p:ext>
    </p:extLst>
  </p:cSld>
  <p:clrMapOvr>
    <a:masterClrMapping/>
  </p:clrMapOvr>
  <mc:AlternateContent xmlns:mc="http://schemas.openxmlformats.org/markup-compatibility/2006" xmlns:p14="http://schemas.microsoft.com/office/powerpoint/2010/main">
    <mc:Choice Requires="p14">
      <p:transition spd="slow" p14:dur="2000" advTm="197938"/>
    </mc:Choice>
    <mc:Fallback xmlns="">
      <p:transition spd="slow" advTm="1979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4994" y="165328"/>
            <a:ext cx="6415208" cy="977672"/>
          </a:xfrm>
        </p:spPr>
        <p:txBody>
          <a:bodyPr>
            <a:normAutofit fontScale="90000"/>
          </a:bodyPr>
          <a:lstStyle/>
          <a:p>
            <a:r>
              <a:rPr lang="en-GB" dirty="0" smtClean="0"/>
              <a:t>What are the options for supplementing fibrinogen?</a:t>
            </a:r>
            <a:endParaRPr lang="en-GB" dirty="0"/>
          </a:p>
        </p:txBody>
      </p:sp>
      <p:pic>
        <p:nvPicPr>
          <p:cNvPr id="5" name="Picture 8" descr="Thromb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34312" y="2047680"/>
            <a:ext cx="2303463" cy="2143321"/>
          </a:xfrm>
          <a:prstGeom prst="rect">
            <a:avLst/>
          </a:prstGeom>
          <a:noFill/>
          <a:ln w="9525">
            <a:noFill/>
            <a:miter lim="800000"/>
            <a:headEnd/>
            <a:tailEnd/>
          </a:ln>
        </p:spPr>
      </p:pic>
      <p:pic>
        <p:nvPicPr>
          <p:cNvPr id="6" name="Picture 7" descr="Copy_of_cry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46568" y="2042578"/>
            <a:ext cx="1955800" cy="2148423"/>
          </a:xfrm>
          <a:prstGeom prst="rect">
            <a:avLst/>
          </a:prstGeom>
          <a:noFill/>
          <a:ln w="9525">
            <a:noFill/>
            <a:miter lim="800000"/>
            <a:headEnd/>
            <a:tailEnd/>
          </a:ln>
        </p:spPr>
      </p:pic>
      <p:sp>
        <p:nvSpPr>
          <p:cNvPr id="7" name="Rectangle 5"/>
          <p:cNvSpPr>
            <a:spLocks noChangeArrowheads="1"/>
          </p:cNvSpPr>
          <p:nvPr/>
        </p:nvSpPr>
        <p:spPr bwMode="auto">
          <a:xfrm>
            <a:off x="1600201" y="1519800"/>
            <a:ext cx="2819400" cy="368562"/>
          </a:xfrm>
          <a:prstGeom prst="rect">
            <a:avLst/>
          </a:prstGeom>
          <a:noFill/>
          <a:ln w="12700">
            <a:noFill/>
            <a:miter lim="800000"/>
            <a:headEnd/>
            <a:tailEnd/>
          </a:ln>
        </p:spPr>
        <p:txBody>
          <a:bodyPr wrap="square">
            <a:spAutoFit/>
          </a:bodyPr>
          <a:lstStyle/>
          <a:p>
            <a:pPr marL="360397" indent="-360397" algn="ctr">
              <a:spcBef>
                <a:spcPts val="300"/>
              </a:spcBef>
              <a:spcAft>
                <a:spcPts val="601"/>
              </a:spcAft>
            </a:pPr>
            <a:r>
              <a:rPr lang="en-US" b="1" dirty="0"/>
              <a:t>Therapeutic plasma</a:t>
            </a:r>
          </a:p>
        </p:txBody>
      </p:sp>
      <p:sp>
        <p:nvSpPr>
          <p:cNvPr id="8" name="Rectangle 5"/>
          <p:cNvSpPr>
            <a:spLocks noChangeArrowheads="1"/>
          </p:cNvSpPr>
          <p:nvPr/>
        </p:nvSpPr>
        <p:spPr bwMode="auto">
          <a:xfrm>
            <a:off x="4520184" y="1549527"/>
            <a:ext cx="3313176" cy="368562"/>
          </a:xfrm>
          <a:prstGeom prst="rect">
            <a:avLst/>
          </a:prstGeom>
          <a:noFill/>
          <a:ln w="12700">
            <a:noFill/>
            <a:miter lim="800000"/>
            <a:headEnd/>
            <a:tailEnd/>
          </a:ln>
        </p:spPr>
        <p:txBody>
          <a:bodyPr wrap="square">
            <a:spAutoFit/>
          </a:bodyPr>
          <a:lstStyle/>
          <a:p>
            <a:pPr marL="360397" indent="-360397" algn="ctr">
              <a:spcBef>
                <a:spcPts val="300"/>
              </a:spcBef>
              <a:spcAft>
                <a:spcPts val="601"/>
              </a:spcAft>
            </a:pPr>
            <a:r>
              <a:rPr lang="en-US" b="1" dirty="0"/>
              <a:t>Cryoprecipitate</a:t>
            </a:r>
          </a:p>
        </p:txBody>
      </p:sp>
      <p:pic>
        <p:nvPicPr>
          <p:cNvPr id="9"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60381" y="2048074"/>
            <a:ext cx="2124075" cy="2142927"/>
          </a:xfrm>
          <a:prstGeom prst="rect">
            <a:avLst/>
          </a:prstGeom>
          <a:noFill/>
          <a:ln w="9525">
            <a:noFill/>
            <a:miter lim="800000"/>
            <a:headEnd/>
            <a:tailEnd/>
          </a:ln>
        </p:spPr>
      </p:pic>
      <p:sp>
        <p:nvSpPr>
          <p:cNvPr id="10" name="Rectangle 5"/>
          <p:cNvSpPr>
            <a:spLocks noChangeArrowheads="1"/>
          </p:cNvSpPr>
          <p:nvPr/>
        </p:nvSpPr>
        <p:spPr bwMode="auto">
          <a:xfrm>
            <a:off x="7776824" y="1244828"/>
            <a:ext cx="2575560" cy="370275"/>
          </a:xfrm>
          <a:prstGeom prst="rect">
            <a:avLst/>
          </a:prstGeom>
          <a:noFill/>
          <a:ln w="12700">
            <a:noFill/>
            <a:miter lim="800000"/>
            <a:headEnd/>
            <a:tailEnd/>
          </a:ln>
        </p:spPr>
        <p:txBody>
          <a:bodyPr wrap="square">
            <a:spAutoFit/>
          </a:bodyPr>
          <a:lstStyle/>
          <a:p>
            <a:pPr marL="269900" indent="-269900" algn="ctr">
              <a:spcBef>
                <a:spcPts val="300"/>
              </a:spcBef>
              <a:spcAft>
                <a:spcPts val="601"/>
              </a:spcAft>
            </a:pPr>
            <a:r>
              <a:rPr lang="en-US" b="1" dirty="0"/>
              <a:t>Fibrinogen concentrate</a:t>
            </a:r>
          </a:p>
        </p:txBody>
      </p:sp>
      <p:grpSp>
        <p:nvGrpSpPr>
          <p:cNvPr id="15" name="Group 14"/>
          <p:cNvGrpSpPr/>
          <p:nvPr/>
        </p:nvGrpSpPr>
        <p:grpSpPr>
          <a:xfrm>
            <a:off x="655320" y="4611528"/>
            <a:ext cx="11536680" cy="1036918"/>
            <a:chOff x="303313" y="4343401"/>
            <a:chExt cx="8568588" cy="1036918"/>
          </a:xfrm>
        </p:grpSpPr>
        <p:sp>
          <p:nvSpPr>
            <p:cNvPr id="3" name="Rounded Rectangle 2"/>
            <p:cNvSpPr/>
            <p:nvPr/>
          </p:nvSpPr>
          <p:spPr>
            <a:xfrm>
              <a:off x="303313" y="4343401"/>
              <a:ext cx="8568588" cy="1036918"/>
            </a:xfrm>
            <a:prstGeom prst="roundRect">
              <a:avLst/>
            </a:prstGeom>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smtClean="0">
                  <a:solidFill>
                    <a:srgbClr val="C00000"/>
                  </a:solidFill>
                </a:rPr>
                <a:t>To raise the plasma fibrinogen concentration by 1 g/L in a 70-kg adult: </a:t>
              </a:r>
              <a:endParaRPr lang="en-US" sz="2000" b="1" i="1" dirty="0">
                <a:solidFill>
                  <a:srgbClr val="C00000"/>
                </a:solidFill>
              </a:endParaRPr>
            </a:p>
            <a:p>
              <a:endParaRPr lang="en-US" b="1" dirty="0">
                <a:solidFill>
                  <a:srgbClr val="C00000"/>
                </a:solidFill>
              </a:endParaRPr>
            </a:p>
            <a:p>
              <a:r>
                <a:rPr lang="en-US" b="1" dirty="0">
                  <a:solidFill>
                    <a:srgbClr val="C00000"/>
                  </a:solidFill>
                </a:rPr>
                <a:t>&gt;1000 mL FFP                   OR                   260 mL cryoprecipitate                   OR               </a:t>
              </a:r>
              <a:r>
                <a:rPr lang="de-CH" b="1" dirty="0">
                  <a:solidFill>
                    <a:srgbClr val="C00000"/>
                  </a:solidFill>
                </a:rPr>
                <a:t>2g </a:t>
              </a:r>
              <a:r>
                <a:rPr lang="de-CH" b="1" dirty="0" err="1">
                  <a:solidFill>
                    <a:srgbClr val="C00000"/>
                  </a:solidFill>
                </a:rPr>
                <a:t>Fbg</a:t>
              </a:r>
              <a:r>
                <a:rPr lang="de-CH" b="1" dirty="0">
                  <a:solidFill>
                    <a:srgbClr val="C00000"/>
                  </a:solidFill>
                </a:rPr>
                <a:t> /100 </a:t>
              </a:r>
              <a:r>
                <a:rPr lang="de-CH" b="1" dirty="0" err="1">
                  <a:solidFill>
                    <a:srgbClr val="C00000"/>
                  </a:solidFill>
                </a:rPr>
                <a:t>mL</a:t>
              </a:r>
              <a:r>
                <a:rPr lang="de-CH" b="1" dirty="0">
                  <a:solidFill>
                    <a:srgbClr val="C00000"/>
                  </a:solidFill>
                </a:rPr>
                <a:t> </a:t>
              </a:r>
              <a:endParaRPr lang="en-GB" b="1" dirty="0">
                <a:solidFill>
                  <a:srgbClr val="C00000"/>
                </a:solidFill>
              </a:endParaRPr>
            </a:p>
          </p:txBody>
        </p:sp>
        <p:sp>
          <p:nvSpPr>
            <p:cNvPr id="4" name="Rounded Rectangle 3"/>
            <p:cNvSpPr/>
            <p:nvPr/>
          </p:nvSpPr>
          <p:spPr bwMode="auto">
            <a:xfrm>
              <a:off x="303313" y="4797114"/>
              <a:ext cx="1600200" cy="552990"/>
            </a:xfrm>
            <a:prstGeom prst="roundRect">
              <a:avLst/>
            </a:prstGeom>
            <a:noFill/>
            <a:ln w="38100" cap="flat" cmpd="sng" algn="ctr">
              <a:solidFill>
                <a:srgbClr val="00625A"/>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algn="ctr" defTabSz="914485">
                <a:lnSpc>
                  <a:spcPct val="110000"/>
                </a:lnSpc>
                <a:spcBef>
                  <a:spcPct val="50000"/>
                </a:spcBef>
              </a:pPr>
              <a:endParaRPr lang="en-US" sz="2400">
                <a:latin typeface="Arial" charset="0"/>
              </a:endParaRPr>
            </a:p>
          </p:txBody>
        </p:sp>
        <p:sp>
          <p:nvSpPr>
            <p:cNvPr id="12" name="Rounded Rectangle 11"/>
            <p:cNvSpPr/>
            <p:nvPr/>
          </p:nvSpPr>
          <p:spPr bwMode="auto">
            <a:xfrm>
              <a:off x="2909198" y="4797114"/>
              <a:ext cx="1828800" cy="552990"/>
            </a:xfrm>
            <a:prstGeom prst="roundRect">
              <a:avLst/>
            </a:prstGeom>
            <a:noFill/>
            <a:ln w="38100" cap="flat" cmpd="sng" algn="ctr">
              <a:solidFill>
                <a:srgbClr val="00625A"/>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algn="ctr" defTabSz="914485">
                <a:lnSpc>
                  <a:spcPct val="110000"/>
                </a:lnSpc>
                <a:spcBef>
                  <a:spcPct val="50000"/>
                </a:spcBef>
              </a:pPr>
              <a:endParaRPr lang="en-US" sz="2400">
                <a:latin typeface="Arial" charset="0"/>
              </a:endParaRPr>
            </a:p>
          </p:txBody>
        </p:sp>
        <p:sp>
          <p:nvSpPr>
            <p:cNvPr id="13" name="Rounded Rectangle 12"/>
            <p:cNvSpPr/>
            <p:nvPr/>
          </p:nvSpPr>
          <p:spPr bwMode="auto">
            <a:xfrm>
              <a:off x="6004634" y="4780549"/>
              <a:ext cx="1409700" cy="552990"/>
            </a:xfrm>
            <a:prstGeom prst="roundRect">
              <a:avLst/>
            </a:prstGeom>
            <a:noFill/>
            <a:ln w="38100" cap="flat" cmpd="sng" algn="ctr">
              <a:solidFill>
                <a:srgbClr val="00625A"/>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algn="ctr" defTabSz="914485">
                <a:lnSpc>
                  <a:spcPct val="110000"/>
                </a:lnSpc>
                <a:spcBef>
                  <a:spcPct val="50000"/>
                </a:spcBef>
              </a:pPr>
              <a:endParaRPr lang="en-US" sz="2400">
                <a:latin typeface="Arial" charset="0"/>
              </a:endParaRPr>
            </a:p>
          </p:txBody>
        </p:sp>
      </p:grpSp>
      <p:sp>
        <p:nvSpPr>
          <p:cNvPr id="14" name="Rectangle 13"/>
          <p:cNvSpPr/>
          <p:nvPr/>
        </p:nvSpPr>
        <p:spPr>
          <a:xfrm>
            <a:off x="743217" y="6361220"/>
            <a:ext cx="9619446" cy="523220"/>
          </a:xfrm>
          <a:prstGeom prst="rect">
            <a:avLst/>
          </a:prstGeom>
        </p:spPr>
        <p:txBody>
          <a:bodyPr wrap="square">
            <a:spAutoFit/>
          </a:bodyPr>
          <a:lstStyle/>
          <a:p>
            <a:pPr algn="l"/>
            <a:r>
              <a:rPr lang="en-US" sz="1400" dirty="0" err="1">
                <a:solidFill>
                  <a:schemeClr val="tx1">
                    <a:lumMod val="50000"/>
                  </a:schemeClr>
                </a:solidFill>
                <a:latin typeface="Arial" panose="020B0604020202020204" pitchFamily="34" charset="0"/>
                <a:cs typeface="Arial" panose="020B0604020202020204" pitchFamily="34" charset="0"/>
              </a:rPr>
              <a:t>Stainsby</a:t>
            </a:r>
            <a:r>
              <a:rPr lang="en-US" sz="1400" dirty="0">
                <a:solidFill>
                  <a:schemeClr val="tx1">
                    <a:lumMod val="50000"/>
                  </a:schemeClr>
                </a:solidFill>
                <a:latin typeface="Arial" panose="020B0604020202020204" pitchFamily="34" charset="0"/>
                <a:cs typeface="Arial" panose="020B0604020202020204" pitchFamily="34" charset="0"/>
              </a:rPr>
              <a:t> D et al, Br J </a:t>
            </a:r>
            <a:r>
              <a:rPr lang="en-US" sz="1400" dirty="0" err="1">
                <a:solidFill>
                  <a:schemeClr val="tx1">
                    <a:lumMod val="50000"/>
                  </a:schemeClr>
                </a:solidFill>
                <a:latin typeface="Arial" panose="020B0604020202020204" pitchFamily="34" charset="0"/>
                <a:cs typeface="Arial" panose="020B0604020202020204" pitchFamily="34" charset="0"/>
              </a:rPr>
              <a:t>Haematol</a:t>
            </a:r>
            <a:r>
              <a:rPr lang="en-US" sz="1400" dirty="0">
                <a:solidFill>
                  <a:schemeClr val="tx1">
                    <a:lumMod val="50000"/>
                  </a:schemeClr>
                </a:solidFill>
                <a:latin typeface="Arial" panose="020B0604020202020204" pitchFamily="34" charset="0"/>
                <a:cs typeface="Arial" panose="020B0604020202020204" pitchFamily="34" charset="0"/>
              </a:rPr>
              <a:t> 2006;135: 634–41. </a:t>
            </a:r>
            <a:r>
              <a:rPr lang="en-US" sz="1400" dirty="0" err="1">
                <a:solidFill>
                  <a:schemeClr val="tx1">
                    <a:lumMod val="50000"/>
                  </a:schemeClr>
                </a:solidFill>
                <a:latin typeface="Arial" panose="020B0604020202020204" pitchFamily="34" charset="0"/>
                <a:cs typeface="Arial" panose="020B0604020202020204" pitchFamily="34" charset="0"/>
              </a:rPr>
              <a:t>Chowdhury</a:t>
            </a:r>
            <a:r>
              <a:rPr lang="en-US" sz="1400" dirty="0">
                <a:solidFill>
                  <a:schemeClr val="tx1">
                    <a:lumMod val="50000"/>
                  </a:schemeClr>
                </a:solidFill>
                <a:latin typeface="Arial" panose="020B0604020202020204" pitchFamily="34" charset="0"/>
                <a:cs typeface="Arial" panose="020B0604020202020204" pitchFamily="34" charset="0"/>
              </a:rPr>
              <a:t> P et al, </a:t>
            </a:r>
            <a:r>
              <a:rPr lang="sv-SE" sz="1400" dirty="0">
                <a:solidFill>
                  <a:schemeClr val="tx1">
                    <a:lumMod val="50000"/>
                  </a:schemeClr>
                </a:solidFill>
                <a:latin typeface="Arial" panose="020B0604020202020204" pitchFamily="34" charset="0"/>
                <a:cs typeface="Arial" panose="020B0604020202020204" pitchFamily="34" charset="0"/>
              </a:rPr>
              <a:t>Br J Haematol 2004;125:69–73 </a:t>
            </a:r>
            <a:r>
              <a:rPr lang="sv-SE" sz="1400" dirty="0">
                <a:solidFill>
                  <a:schemeClr val="bg1"/>
                </a:solidFill>
                <a:latin typeface="Arial" panose="020B0604020202020204" pitchFamily="34" charset="0"/>
                <a:cs typeface="Arial" panose="020B0604020202020204" pitchFamily="34" charset="0"/>
              </a:rPr>
              <a:t>; </a:t>
            </a:r>
          </a:p>
          <a:p>
            <a:pPr algn="l"/>
            <a:r>
              <a:rPr lang="en-US" sz="1400" dirty="0">
                <a:solidFill>
                  <a:schemeClr val="bg1"/>
                </a:solidFill>
                <a:latin typeface="Arial" panose="020B0604020202020204" pitchFamily="34" charset="0"/>
                <a:cs typeface="Arial" panose="020B0604020202020204" pitchFamily="34" charset="0"/>
              </a:rPr>
              <a:t>Bolton-</a:t>
            </a:r>
            <a:r>
              <a:rPr lang="en-US" sz="1400" dirty="0" err="1">
                <a:solidFill>
                  <a:schemeClr val="bg1"/>
                </a:solidFill>
                <a:latin typeface="Arial" panose="020B0604020202020204" pitchFamily="34" charset="0"/>
                <a:cs typeface="Arial" panose="020B0604020202020204" pitchFamily="34" charset="0"/>
              </a:rPr>
              <a:t>Maggs</a:t>
            </a:r>
            <a:r>
              <a:rPr lang="en-US" sz="1400" dirty="0">
                <a:solidFill>
                  <a:schemeClr val="bg1"/>
                </a:solidFill>
                <a:latin typeface="Arial" panose="020B0604020202020204" pitchFamily="34" charset="0"/>
                <a:cs typeface="Arial" panose="020B0604020202020204" pitchFamily="34" charset="0"/>
              </a:rPr>
              <a:t> PHB et al., </a:t>
            </a:r>
            <a:r>
              <a:rPr lang="en-US" sz="1400" dirty="0" err="1">
                <a:solidFill>
                  <a:schemeClr val="bg1"/>
                </a:solidFill>
                <a:latin typeface="Arial" panose="020B0604020202020204" pitchFamily="34" charset="0"/>
                <a:cs typeface="Arial" panose="020B0604020202020204" pitchFamily="34" charset="0"/>
              </a:rPr>
              <a:t>Haemophilia</a:t>
            </a:r>
            <a:r>
              <a:rPr lang="en-US" sz="1400" dirty="0">
                <a:solidFill>
                  <a:schemeClr val="bg1"/>
                </a:solidFill>
                <a:latin typeface="Arial" panose="020B0604020202020204" pitchFamily="34" charset="0"/>
                <a:cs typeface="Arial" panose="020B0604020202020204" pitchFamily="34" charset="0"/>
              </a:rPr>
              <a:t> 2004;10:593–628.</a:t>
            </a:r>
          </a:p>
        </p:txBody>
      </p:sp>
    </p:spTree>
    <p:extLst>
      <p:ext uri="{BB962C8B-B14F-4D97-AF65-F5344CB8AC3E}">
        <p14:creationId xmlns:p14="http://schemas.microsoft.com/office/powerpoint/2010/main" val="1976031244"/>
      </p:ext>
    </p:extLst>
  </p:cSld>
  <p:clrMapOvr>
    <a:masterClrMapping/>
  </p:clrMapOvr>
  <mc:AlternateContent xmlns:mc="http://schemas.openxmlformats.org/markup-compatibility/2006" xmlns:p14="http://schemas.microsoft.com/office/powerpoint/2010/main">
    <mc:Choice Requires="p14">
      <p:transition spd="slow" p14:dur="2000" advTm="197938"/>
    </mc:Choice>
    <mc:Fallback xmlns="">
      <p:transition spd="slow" advTm="197938"/>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07034" y="265790"/>
            <a:ext cx="8220369" cy="926284"/>
          </a:xfrm>
        </p:spPr>
        <p:txBody>
          <a:bodyPr>
            <a:normAutofit fontScale="90000"/>
          </a:bodyPr>
          <a:lstStyle/>
          <a:p>
            <a:pPr algn="l" eaLnBrk="1" hangingPunct="1"/>
            <a:r>
              <a:rPr lang="en-US" altLang="en-US" smtClean="0"/>
              <a:t>Why bother about allogeneic RBC, FFP and platelets ?</a:t>
            </a:r>
            <a:endParaRPr lang="fa-IR" altLang="en-US" smtClean="0"/>
          </a:p>
        </p:txBody>
      </p:sp>
      <p:sp>
        <p:nvSpPr>
          <p:cNvPr id="15363" name="Rectangle 2"/>
          <p:cNvSpPr>
            <a:spLocks noChangeArrowheads="1"/>
          </p:cNvSpPr>
          <p:nvPr/>
        </p:nvSpPr>
        <p:spPr bwMode="auto">
          <a:xfrm>
            <a:off x="1927725" y="845115"/>
            <a:ext cx="8024608" cy="652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20000"/>
              </a:buClr>
              <a:buChar char="•"/>
              <a:defRPr sz="2400">
                <a:solidFill>
                  <a:schemeClr val="tx1"/>
                </a:solidFill>
                <a:latin typeface="Arial" panose="020B0604020202020204" pitchFamily="34" charset="0"/>
              </a:defRPr>
            </a:lvl1pPr>
            <a:lvl2pPr marL="742950" indent="-285750">
              <a:spcBef>
                <a:spcPct val="20000"/>
              </a:spcBef>
              <a:buClr>
                <a:srgbClr val="D20000"/>
              </a:buClr>
              <a:buChar char="–"/>
              <a:defRPr sz="2000">
                <a:solidFill>
                  <a:schemeClr val="tx1"/>
                </a:solidFill>
                <a:latin typeface="Arial" panose="020B0604020202020204" pitchFamily="34" charset="0"/>
              </a:defRPr>
            </a:lvl2pPr>
            <a:lvl3pPr marL="1143000" indent="-228600">
              <a:spcBef>
                <a:spcPct val="20000"/>
              </a:spcBef>
              <a:buClr>
                <a:srgbClr val="D20000"/>
              </a:buClr>
              <a:buChar char="•"/>
              <a:defRPr>
                <a:solidFill>
                  <a:schemeClr val="tx1"/>
                </a:solidFill>
                <a:latin typeface="Arial" panose="020B0604020202020204" pitchFamily="34" charset="0"/>
              </a:defRPr>
            </a:lvl3pPr>
            <a:lvl4pPr marL="1600200" indent="-228600">
              <a:spcBef>
                <a:spcPct val="20000"/>
              </a:spcBef>
              <a:buClr>
                <a:srgbClr val="D20000"/>
              </a:buClr>
              <a:buChar char="–"/>
              <a:defRPr sz="1600">
                <a:solidFill>
                  <a:schemeClr val="tx1"/>
                </a:solidFill>
                <a:latin typeface="Arial" panose="020B0604020202020204" pitchFamily="34" charset="0"/>
              </a:defRPr>
            </a:lvl4pPr>
            <a:lvl5pPr marL="2057400" indent="-228600">
              <a:spcBef>
                <a:spcPct val="20000"/>
              </a:spcBef>
              <a:buClr>
                <a:srgbClr val="D20000"/>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9pPr>
          </a:lstStyle>
          <a:p>
            <a:pPr eaLnBrk="1" hangingPunct="1"/>
            <a:endParaRPr lang="fa-IR" altLang="en-US" sz="2807"/>
          </a:p>
          <a:p>
            <a:pPr eaLnBrk="1" hangingPunct="1"/>
            <a:r>
              <a:rPr lang="en-US" altLang="en-US" sz="2807" b="1"/>
              <a:t>RBC, FFP and platelet transfusions are associated with major adverse outcome</a:t>
            </a:r>
          </a:p>
          <a:p>
            <a:pPr eaLnBrk="1" hangingPunct="1">
              <a:buFontTx/>
              <a:buNone/>
            </a:pPr>
            <a:r>
              <a:rPr lang="en-US" altLang="en-US" sz="2807" b="1">
                <a:solidFill>
                  <a:srgbClr val="FF0000"/>
                </a:solidFill>
              </a:rPr>
              <a:t>     Mortality </a:t>
            </a:r>
          </a:p>
          <a:p>
            <a:pPr eaLnBrk="1" hangingPunct="1">
              <a:buFontTx/>
              <a:buNone/>
            </a:pPr>
            <a:r>
              <a:rPr lang="en-US" altLang="en-US" sz="2807" b="1"/>
              <a:t>     </a:t>
            </a:r>
            <a:r>
              <a:rPr lang="en-US" altLang="en-US" sz="2807" b="1">
                <a:solidFill>
                  <a:srgbClr val="FF0000"/>
                </a:solidFill>
              </a:rPr>
              <a:t>Major morbidity (ischemia) </a:t>
            </a:r>
          </a:p>
          <a:p>
            <a:pPr eaLnBrk="1" hangingPunct="1">
              <a:buFontTx/>
              <a:buNone/>
            </a:pPr>
            <a:r>
              <a:rPr lang="en-US" altLang="en-US" sz="2807" b="1"/>
              <a:t>     Infection </a:t>
            </a:r>
          </a:p>
          <a:p>
            <a:pPr eaLnBrk="1" hangingPunct="1">
              <a:buFontTx/>
              <a:buNone/>
            </a:pPr>
            <a:r>
              <a:rPr lang="en-US" altLang="en-US" sz="2807" b="1"/>
              <a:t>    TRALI, TACO</a:t>
            </a:r>
          </a:p>
          <a:p>
            <a:pPr eaLnBrk="1" hangingPunct="1">
              <a:buFontTx/>
              <a:buNone/>
            </a:pPr>
            <a:r>
              <a:rPr lang="en-US" altLang="en-US" sz="2807" b="1"/>
              <a:t>    Transfusion reaction</a:t>
            </a:r>
          </a:p>
          <a:p>
            <a:pPr eaLnBrk="1" hangingPunct="1">
              <a:buFontTx/>
              <a:buNone/>
            </a:pPr>
            <a:r>
              <a:rPr lang="en-US" altLang="en-US" sz="2807" b="1"/>
              <a:t>    Length of stay in ICU</a:t>
            </a:r>
          </a:p>
          <a:p>
            <a:pPr eaLnBrk="1" hangingPunct="1">
              <a:buFontTx/>
              <a:buNone/>
            </a:pPr>
            <a:r>
              <a:rPr lang="en-US" altLang="en-US" sz="2807" b="1"/>
              <a:t>    Costs </a:t>
            </a:r>
          </a:p>
          <a:p>
            <a:pPr eaLnBrk="1" hangingPunct="1">
              <a:buFontTx/>
              <a:buNone/>
            </a:pPr>
            <a:r>
              <a:rPr lang="fr-FR" altLang="en-US" sz="1604" b="1">
                <a:solidFill>
                  <a:srgbClr val="FF0000"/>
                </a:solidFill>
              </a:rPr>
              <a:t>Kulier A. et al. Circulation (2007) 116: 471 </a:t>
            </a:r>
          </a:p>
          <a:p>
            <a:pPr eaLnBrk="1" hangingPunct="1">
              <a:buFontTx/>
              <a:buNone/>
            </a:pPr>
            <a:r>
              <a:rPr lang="fr-FR" altLang="en-US" sz="1604" b="1">
                <a:solidFill>
                  <a:srgbClr val="FF0000"/>
                </a:solidFill>
              </a:rPr>
              <a:t>Murphy G. J. et al. Circulation (2007) 116: 2544 (RBC)</a:t>
            </a:r>
          </a:p>
          <a:p>
            <a:pPr eaLnBrk="1" hangingPunct="1">
              <a:buFontTx/>
              <a:buNone/>
            </a:pPr>
            <a:r>
              <a:rPr lang="fr-FR" altLang="en-US" sz="1604" b="1">
                <a:solidFill>
                  <a:srgbClr val="FF0000"/>
                </a:solidFill>
              </a:rPr>
              <a:t>Karkouti K. et al. Circulation (2008) 117: 478</a:t>
            </a:r>
            <a:endParaRPr lang="en-US" altLang="en-US" sz="1604" b="1">
              <a:solidFill>
                <a:srgbClr val="FF0000"/>
              </a:solidFill>
            </a:endParaRPr>
          </a:p>
          <a:p>
            <a:pPr eaLnBrk="1" hangingPunct="1">
              <a:buFontTx/>
              <a:buNone/>
            </a:pPr>
            <a:endParaRPr lang="fa-IR" altLang="en-US" sz="2807"/>
          </a:p>
        </p:txBody>
      </p:sp>
      <p:sp>
        <p:nvSpPr>
          <p:cNvPr id="4" name="Right Arrow 3"/>
          <p:cNvSpPr/>
          <p:nvPr/>
        </p:nvSpPr>
        <p:spPr bwMode="auto">
          <a:xfrm>
            <a:off x="1962738" y="2487597"/>
            <a:ext cx="291254" cy="262606"/>
          </a:xfrm>
          <a:prstGeom prst="rightArrow">
            <a:avLst/>
          </a:prstGeom>
          <a:solidFill>
            <a:schemeClr val="accent1">
              <a:lumMod val="75000"/>
            </a:schemeClr>
          </a:solidFill>
          <a:ln w="12700" cap="flat" cmpd="sng" algn="ctr">
            <a:solidFill>
              <a:schemeClr val="accent1">
                <a:lumMod val="75000"/>
              </a:schemeClr>
            </a:solidFill>
            <a:prstDash val="solid"/>
            <a:round/>
            <a:headEnd type="none" w="med" len="med"/>
            <a:tailEnd type="none" w="med" len="med"/>
          </a:ln>
          <a:effectLst/>
        </p:spPr>
        <p:txBody>
          <a:bodyPr lIns="0" tIns="0" rIns="0" bIns="0" rtlCol="1"/>
          <a:lstStyle/>
          <a:p>
            <a:pPr eaLnBrk="1" hangingPunct="1">
              <a:spcBef>
                <a:spcPct val="20000"/>
              </a:spcBef>
              <a:buClr>
                <a:srgbClr val="D20000"/>
              </a:buClr>
              <a:buFontTx/>
              <a:buChar char="•"/>
              <a:defRPr/>
            </a:pPr>
            <a:endParaRPr lang="fa-IR" sz="1805"/>
          </a:p>
        </p:txBody>
      </p:sp>
      <p:sp>
        <p:nvSpPr>
          <p:cNvPr id="5" name="Right Arrow 4"/>
          <p:cNvSpPr/>
          <p:nvPr/>
        </p:nvSpPr>
        <p:spPr bwMode="auto">
          <a:xfrm>
            <a:off x="1956372" y="2990527"/>
            <a:ext cx="291254" cy="261015"/>
          </a:xfrm>
          <a:prstGeom prst="rightArrow">
            <a:avLst/>
          </a:prstGeom>
          <a:solidFill>
            <a:schemeClr val="accent1">
              <a:lumMod val="75000"/>
            </a:schemeClr>
          </a:solidFill>
          <a:ln w="12700" cap="flat" cmpd="sng" algn="ctr">
            <a:solidFill>
              <a:schemeClr val="accent1">
                <a:lumMod val="75000"/>
              </a:schemeClr>
            </a:solidFill>
            <a:prstDash val="solid"/>
            <a:round/>
            <a:headEnd type="none" w="med" len="med"/>
            <a:tailEnd type="none" w="med" len="med"/>
          </a:ln>
          <a:effectLst/>
        </p:spPr>
        <p:txBody>
          <a:bodyPr lIns="0" tIns="0" rIns="0" bIns="0" rtlCol="1"/>
          <a:lstStyle/>
          <a:p>
            <a:pPr eaLnBrk="1" hangingPunct="1">
              <a:spcBef>
                <a:spcPct val="20000"/>
              </a:spcBef>
              <a:buClr>
                <a:srgbClr val="D20000"/>
              </a:buClr>
              <a:buFontTx/>
              <a:buChar char="•"/>
              <a:defRPr/>
            </a:pPr>
            <a:endParaRPr lang="fa-IR" sz="1805"/>
          </a:p>
        </p:txBody>
      </p:sp>
      <p:sp>
        <p:nvSpPr>
          <p:cNvPr id="6" name="Right Arrow 5"/>
          <p:cNvSpPr/>
          <p:nvPr/>
        </p:nvSpPr>
        <p:spPr bwMode="auto">
          <a:xfrm>
            <a:off x="1948414" y="3522106"/>
            <a:ext cx="291255" cy="261015"/>
          </a:xfrm>
          <a:prstGeom prst="rightArrow">
            <a:avLst/>
          </a:prstGeom>
          <a:solidFill>
            <a:schemeClr val="accent1">
              <a:lumMod val="75000"/>
            </a:schemeClr>
          </a:solidFill>
          <a:ln w="12700" cap="flat" cmpd="sng" algn="ctr">
            <a:solidFill>
              <a:schemeClr val="accent1">
                <a:lumMod val="75000"/>
              </a:schemeClr>
            </a:solidFill>
            <a:prstDash val="solid"/>
            <a:round/>
            <a:headEnd type="none" w="med" len="med"/>
            <a:tailEnd type="none" w="med" len="med"/>
          </a:ln>
          <a:effectLst/>
        </p:spPr>
        <p:txBody>
          <a:bodyPr lIns="0" tIns="0" rIns="0" bIns="0" rtlCol="1"/>
          <a:lstStyle/>
          <a:p>
            <a:pPr eaLnBrk="1" hangingPunct="1">
              <a:spcBef>
                <a:spcPct val="20000"/>
              </a:spcBef>
              <a:buClr>
                <a:srgbClr val="D20000"/>
              </a:buClr>
              <a:buFontTx/>
              <a:buChar char="•"/>
              <a:defRPr/>
            </a:pPr>
            <a:endParaRPr lang="fa-IR" sz="1805"/>
          </a:p>
        </p:txBody>
      </p:sp>
      <p:sp>
        <p:nvSpPr>
          <p:cNvPr id="7" name="Right Arrow 6"/>
          <p:cNvSpPr/>
          <p:nvPr/>
        </p:nvSpPr>
        <p:spPr bwMode="auto">
          <a:xfrm>
            <a:off x="1942048" y="4023444"/>
            <a:ext cx="291255" cy="262607"/>
          </a:xfrm>
          <a:prstGeom prst="rightArrow">
            <a:avLst/>
          </a:prstGeom>
          <a:solidFill>
            <a:schemeClr val="accent1">
              <a:lumMod val="75000"/>
            </a:schemeClr>
          </a:solidFill>
          <a:ln w="12700" cap="flat" cmpd="sng" algn="ctr">
            <a:solidFill>
              <a:schemeClr val="accent1">
                <a:lumMod val="75000"/>
              </a:schemeClr>
            </a:solidFill>
            <a:prstDash val="solid"/>
            <a:round/>
            <a:headEnd type="none" w="med" len="med"/>
            <a:tailEnd type="none" w="med" len="med"/>
          </a:ln>
          <a:effectLst/>
        </p:spPr>
        <p:txBody>
          <a:bodyPr lIns="0" tIns="0" rIns="0" bIns="0" rtlCol="1"/>
          <a:lstStyle/>
          <a:p>
            <a:pPr eaLnBrk="1" hangingPunct="1">
              <a:spcBef>
                <a:spcPct val="20000"/>
              </a:spcBef>
              <a:buClr>
                <a:srgbClr val="D20000"/>
              </a:buClr>
              <a:buFontTx/>
              <a:buChar char="•"/>
              <a:defRPr/>
            </a:pPr>
            <a:endParaRPr lang="fa-IR" sz="1805"/>
          </a:p>
        </p:txBody>
      </p:sp>
      <p:sp>
        <p:nvSpPr>
          <p:cNvPr id="8" name="Right Arrow 7"/>
          <p:cNvSpPr/>
          <p:nvPr/>
        </p:nvSpPr>
        <p:spPr bwMode="auto">
          <a:xfrm>
            <a:off x="1948414" y="4481812"/>
            <a:ext cx="291255" cy="262607"/>
          </a:xfrm>
          <a:prstGeom prst="rightArrow">
            <a:avLst/>
          </a:prstGeom>
          <a:solidFill>
            <a:schemeClr val="accent1">
              <a:lumMod val="75000"/>
            </a:schemeClr>
          </a:solidFill>
          <a:ln w="12700" cap="flat" cmpd="sng" algn="ctr">
            <a:solidFill>
              <a:schemeClr val="accent1">
                <a:lumMod val="75000"/>
              </a:schemeClr>
            </a:solidFill>
            <a:prstDash val="solid"/>
            <a:round/>
            <a:headEnd type="none" w="med" len="med"/>
            <a:tailEnd type="none" w="med" len="med"/>
          </a:ln>
          <a:effectLst/>
        </p:spPr>
        <p:txBody>
          <a:bodyPr lIns="0" tIns="0" rIns="0" bIns="0" rtlCol="1"/>
          <a:lstStyle/>
          <a:p>
            <a:pPr eaLnBrk="1" hangingPunct="1">
              <a:spcBef>
                <a:spcPct val="20000"/>
              </a:spcBef>
              <a:buClr>
                <a:srgbClr val="D20000"/>
              </a:buClr>
              <a:buFontTx/>
              <a:buChar char="•"/>
              <a:defRPr/>
            </a:pPr>
            <a:endParaRPr lang="fa-IR" sz="1805"/>
          </a:p>
        </p:txBody>
      </p:sp>
      <p:sp>
        <p:nvSpPr>
          <p:cNvPr id="9" name="Right Arrow 8"/>
          <p:cNvSpPr/>
          <p:nvPr/>
        </p:nvSpPr>
        <p:spPr bwMode="auto">
          <a:xfrm>
            <a:off x="1942048" y="5013390"/>
            <a:ext cx="291255" cy="261015"/>
          </a:xfrm>
          <a:prstGeom prst="rightArrow">
            <a:avLst/>
          </a:prstGeom>
          <a:solidFill>
            <a:schemeClr val="accent1">
              <a:lumMod val="75000"/>
            </a:schemeClr>
          </a:solidFill>
          <a:ln w="12700" cap="flat" cmpd="sng" algn="ctr">
            <a:solidFill>
              <a:schemeClr val="accent1">
                <a:lumMod val="75000"/>
              </a:schemeClr>
            </a:solidFill>
            <a:prstDash val="solid"/>
            <a:round/>
            <a:headEnd type="none" w="med" len="med"/>
            <a:tailEnd type="none" w="med" len="med"/>
          </a:ln>
          <a:effectLst/>
        </p:spPr>
        <p:txBody>
          <a:bodyPr lIns="0" tIns="0" rIns="0" bIns="0" rtlCol="1"/>
          <a:lstStyle/>
          <a:p>
            <a:pPr eaLnBrk="1" hangingPunct="1">
              <a:spcBef>
                <a:spcPct val="20000"/>
              </a:spcBef>
              <a:buClr>
                <a:srgbClr val="D20000"/>
              </a:buClr>
              <a:buFontTx/>
              <a:buChar char="•"/>
              <a:defRPr/>
            </a:pPr>
            <a:endParaRPr lang="fa-IR" sz="1805"/>
          </a:p>
        </p:txBody>
      </p:sp>
      <p:sp>
        <p:nvSpPr>
          <p:cNvPr id="10" name="Right Arrow 9"/>
          <p:cNvSpPr/>
          <p:nvPr/>
        </p:nvSpPr>
        <p:spPr bwMode="auto">
          <a:xfrm>
            <a:off x="1962738" y="5529053"/>
            <a:ext cx="291254" cy="262607"/>
          </a:xfrm>
          <a:prstGeom prst="rightArrow">
            <a:avLst/>
          </a:prstGeom>
          <a:solidFill>
            <a:schemeClr val="accent1">
              <a:lumMod val="75000"/>
            </a:schemeClr>
          </a:solidFill>
          <a:ln w="12700" cap="flat" cmpd="sng" algn="ctr">
            <a:solidFill>
              <a:schemeClr val="accent1">
                <a:lumMod val="75000"/>
              </a:schemeClr>
            </a:solidFill>
            <a:prstDash val="solid"/>
            <a:round/>
            <a:headEnd type="none" w="med" len="med"/>
            <a:tailEnd type="none" w="med" len="med"/>
          </a:ln>
          <a:effectLst/>
        </p:spPr>
        <p:txBody>
          <a:bodyPr lIns="0" tIns="0" rIns="0" bIns="0" rtlCol="1"/>
          <a:lstStyle/>
          <a:p>
            <a:pPr eaLnBrk="1" hangingPunct="1">
              <a:spcBef>
                <a:spcPct val="20000"/>
              </a:spcBef>
              <a:buClr>
                <a:srgbClr val="D20000"/>
              </a:buClr>
              <a:buFontTx/>
              <a:buChar char="•"/>
              <a:defRPr/>
            </a:pPr>
            <a:endParaRPr lang="fa-IR" sz="1805"/>
          </a:p>
        </p:txBody>
      </p:sp>
      <p:sp>
        <p:nvSpPr>
          <p:cNvPr id="15371" name="Up Arrow 13"/>
          <p:cNvSpPr>
            <a:spLocks noChangeArrowheads="1"/>
          </p:cNvSpPr>
          <p:nvPr/>
        </p:nvSpPr>
        <p:spPr bwMode="auto">
          <a:xfrm>
            <a:off x="4101786" y="2415976"/>
            <a:ext cx="219634" cy="319903"/>
          </a:xfrm>
          <a:prstGeom prst="upArrow">
            <a:avLst>
              <a:gd name="adj1" fmla="val 50000"/>
              <a:gd name="adj2" fmla="val 49657"/>
            </a:avLst>
          </a:prstGeom>
          <a:solidFill>
            <a:srgbClr val="FF0000"/>
          </a:solidFill>
          <a:ln w="12700" algn="ctr">
            <a:solidFill>
              <a:srgbClr val="FF9900"/>
            </a:solidFill>
            <a:round/>
            <a:headEnd/>
            <a:tailEnd/>
          </a:ln>
        </p:spPr>
        <p:txBody>
          <a:bodyPr lIns="0" tIns="0" rIns="0" bIns="0"/>
          <a:lstStyle>
            <a:lvl1pPr>
              <a:spcBef>
                <a:spcPct val="20000"/>
              </a:spcBef>
              <a:buClr>
                <a:srgbClr val="D20000"/>
              </a:buClr>
              <a:buChar char="•"/>
              <a:defRPr sz="2400">
                <a:solidFill>
                  <a:schemeClr val="tx1"/>
                </a:solidFill>
                <a:latin typeface="Arial" panose="020B0604020202020204" pitchFamily="34" charset="0"/>
              </a:defRPr>
            </a:lvl1pPr>
            <a:lvl2pPr marL="742950" indent="-285750">
              <a:spcBef>
                <a:spcPct val="20000"/>
              </a:spcBef>
              <a:buClr>
                <a:srgbClr val="D20000"/>
              </a:buClr>
              <a:buChar char="–"/>
              <a:defRPr sz="2000">
                <a:solidFill>
                  <a:schemeClr val="tx1"/>
                </a:solidFill>
                <a:latin typeface="Arial" panose="020B0604020202020204" pitchFamily="34" charset="0"/>
              </a:defRPr>
            </a:lvl2pPr>
            <a:lvl3pPr marL="1143000" indent="-228600">
              <a:spcBef>
                <a:spcPct val="20000"/>
              </a:spcBef>
              <a:buClr>
                <a:srgbClr val="D20000"/>
              </a:buClr>
              <a:buChar char="•"/>
              <a:defRPr>
                <a:solidFill>
                  <a:schemeClr val="tx1"/>
                </a:solidFill>
                <a:latin typeface="Arial" panose="020B0604020202020204" pitchFamily="34" charset="0"/>
              </a:defRPr>
            </a:lvl3pPr>
            <a:lvl4pPr marL="1600200" indent="-228600">
              <a:spcBef>
                <a:spcPct val="20000"/>
              </a:spcBef>
              <a:buClr>
                <a:srgbClr val="D20000"/>
              </a:buClr>
              <a:buChar char="–"/>
              <a:defRPr sz="1600">
                <a:solidFill>
                  <a:schemeClr val="tx1"/>
                </a:solidFill>
                <a:latin typeface="Arial" panose="020B0604020202020204" pitchFamily="34" charset="0"/>
              </a:defRPr>
            </a:lvl4pPr>
            <a:lvl5pPr marL="2057400" indent="-228600">
              <a:spcBef>
                <a:spcPct val="20000"/>
              </a:spcBef>
              <a:buClr>
                <a:srgbClr val="D20000"/>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9pPr>
          </a:lstStyle>
          <a:p>
            <a:pPr eaLnBrk="1" hangingPunct="1"/>
            <a:endParaRPr lang="fa-IR" altLang="en-US" sz="902"/>
          </a:p>
        </p:txBody>
      </p:sp>
      <p:sp>
        <p:nvSpPr>
          <p:cNvPr id="15372" name="Up Arrow 14"/>
          <p:cNvSpPr>
            <a:spLocks noChangeArrowheads="1"/>
          </p:cNvSpPr>
          <p:nvPr/>
        </p:nvSpPr>
        <p:spPr bwMode="auto">
          <a:xfrm>
            <a:off x="7151200" y="2931639"/>
            <a:ext cx="218042" cy="319903"/>
          </a:xfrm>
          <a:prstGeom prst="upArrow">
            <a:avLst>
              <a:gd name="adj1" fmla="val 50000"/>
              <a:gd name="adj2" fmla="val 50019"/>
            </a:avLst>
          </a:prstGeom>
          <a:solidFill>
            <a:srgbClr val="FF0000"/>
          </a:solidFill>
          <a:ln w="12700" algn="ctr">
            <a:solidFill>
              <a:srgbClr val="FF9900"/>
            </a:solidFill>
            <a:round/>
            <a:headEnd/>
            <a:tailEnd/>
          </a:ln>
        </p:spPr>
        <p:txBody>
          <a:bodyPr lIns="0" tIns="0" rIns="0" bIns="0"/>
          <a:lstStyle>
            <a:lvl1pPr>
              <a:spcBef>
                <a:spcPct val="20000"/>
              </a:spcBef>
              <a:buClr>
                <a:srgbClr val="D20000"/>
              </a:buClr>
              <a:buChar char="•"/>
              <a:defRPr sz="2400">
                <a:solidFill>
                  <a:schemeClr val="tx1"/>
                </a:solidFill>
                <a:latin typeface="Arial" panose="020B0604020202020204" pitchFamily="34" charset="0"/>
              </a:defRPr>
            </a:lvl1pPr>
            <a:lvl2pPr marL="742950" indent="-285750">
              <a:spcBef>
                <a:spcPct val="20000"/>
              </a:spcBef>
              <a:buClr>
                <a:srgbClr val="D20000"/>
              </a:buClr>
              <a:buChar char="–"/>
              <a:defRPr sz="2000">
                <a:solidFill>
                  <a:schemeClr val="tx1"/>
                </a:solidFill>
                <a:latin typeface="Arial" panose="020B0604020202020204" pitchFamily="34" charset="0"/>
              </a:defRPr>
            </a:lvl2pPr>
            <a:lvl3pPr marL="1143000" indent="-228600">
              <a:spcBef>
                <a:spcPct val="20000"/>
              </a:spcBef>
              <a:buClr>
                <a:srgbClr val="D20000"/>
              </a:buClr>
              <a:buChar char="•"/>
              <a:defRPr>
                <a:solidFill>
                  <a:schemeClr val="tx1"/>
                </a:solidFill>
                <a:latin typeface="Arial" panose="020B0604020202020204" pitchFamily="34" charset="0"/>
              </a:defRPr>
            </a:lvl3pPr>
            <a:lvl4pPr marL="1600200" indent="-228600">
              <a:spcBef>
                <a:spcPct val="20000"/>
              </a:spcBef>
              <a:buClr>
                <a:srgbClr val="D20000"/>
              </a:buClr>
              <a:buChar char="–"/>
              <a:defRPr sz="1600">
                <a:solidFill>
                  <a:schemeClr val="tx1"/>
                </a:solidFill>
                <a:latin typeface="Arial" panose="020B0604020202020204" pitchFamily="34" charset="0"/>
              </a:defRPr>
            </a:lvl4pPr>
            <a:lvl5pPr marL="2057400" indent="-228600">
              <a:spcBef>
                <a:spcPct val="20000"/>
              </a:spcBef>
              <a:buClr>
                <a:srgbClr val="D20000"/>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D20000"/>
              </a:buClr>
              <a:buChar char="»"/>
              <a:defRPr sz="1600">
                <a:solidFill>
                  <a:schemeClr val="tx1"/>
                </a:solidFill>
                <a:latin typeface="Arial" panose="020B0604020202020204" pitchFamily="34" charset="0"/>
              </a:defRPr>
            </a:lvl9pPr>
          </a:lstStyle>
          <a:p>
            <a:pPr eaLnBrk="1" hangingPunct="1"/>
            <a:endParaRPr lang="fa-IR" altLang="en-US" sz="902"/>
          </a:p>
        </p:txBody>
      </p:sp>
      <p:sp>
        <p:nvSpPr>
          <p:cNvPr id="16" name="Up Arrow 15"/>
          <p:cNvSpPr/>
          <p:nvPr/>
        </p:nvSpPr>
        <p:spPr bwMode="auto">
          <a:xfrm>
            <a:off x="4066772" y="3412288"/>
            <a:ext cx="218042" cy="319903"/>
          </a:xfrm>
          <a:prstGeom prst="upArrow">
            <a:avLst/>
          </a:prstGeom>
          <a:solidFill>
            <a:schemeClr val="accent1">
              <a:lumMod val="75000"/>
            </a:schemeClr>
          </a:solidFill>
          <a:ln w="12700" cap="flat" cmpd="sng" algn="ctr">
            <a:solidFill>
              <a:srgbClr val="FF9900"/>
            </a:solidFill>
            <a:prstDash val="solid"/>
            <a:round/>
            <a:headEnd type="none" w="med" len="med"/>
            <a:tailEnd type="none" w="med" len="med"/>
          </a:ln>
          <a:effectLst/>
        </p:spPr>
        <p:txBody>
          <a:bodyPr lIns="0" tIns="0" rIns="0" bIns="0" rtlCol="1"/>
          <a:lstStyle/>
          <a:p>
            <a:pPr eaLnBrk="1" hangingPunct="1">
              <a:spcBef>
                <a:spcPct val="20000"/>
              </a:spcBef>
              <a:buClr>
                <a:srgbClr val="D20000"/>
              </a:buClr>
              <a:buFontTx/>
              <a:buChar char="•"/>
              <a:defRPr/>
            </a:pPr>
            <a:endParaRPr lang="fa-IR" sz="1805"/>
          </a:p>
        </p:txBody>
      </p:sp>
      <p:sp>
        <p:nvSpPr>
          <p:cNvPr id="17" name="Up Arrow 16"/>
          <p:cNvSpPr/>
          <p:nvPr/>
        </p:nvSpPr>
        <p:spPr bwMode="auto">
          <a:xfrm>
            <a:off x="6078494" y="4906757"/>
            <a:ext cx="218042" cy="321494"/>
          </a:xfrm>
          <a:prstGeom prst="upArrow">
            <a:avLst/>
          </a:prstGeom>
          <a:solidFill>
            <a:schemeClr val="accent1">
              <a:lumMod val="75000"/>
            </a:schemeClr>
          </a:solidFill>
          <a:ln w="12700" cap="flat" cmpd="sng" algn="ctr">
            <a:solidFill>
              <a:srgbClr val="FF9900"/>
            </a:solidFill>
            <a:prstDash val="solid"/>
            <a:round/>
            <a:headEnd type="none" w="med" len="med"/>
            <a:tailEnd type="none" w="med" len="med"/>
          </a:ln>
          <a:effectLst/>
        </p:spPr>
        <p:txBody>
          <a:bodyPr lIns="0" tIns="0" rIns="0" bIns="0" rtlCol="1"/>
          <a:lstStyle/>
          <a:p>
            <a:pPr eaLnBrk="1" hangingPunct="1">
              <a:spcBef>
                <a:spcPct val="20000"/>
              </a:spcBef>
              <a:buClr>
                <a:srgbClr val="D20000"/>
              </a:buClr>
              <a:buFontTx/>
              <a:buChar char="•"/>
              <a:defRPr/>
            </a:pPr>
            <a:endParaRPr lang="fa-IR" sz="1805"/>
          </a:p>
        </p:txBody>
      </p:sp>
      <p:sp>
        <p:nvSpPr>
          <p:cNvPr id="18" name="Up Arrow 17"/>
          <p:cNvSpPr/>
          <p:nvPr/>
        </p:nvSpPr>
        <p:spPr bwMode="auto">
          <a:xfrm>
            <a:off x="3455615" y="5420828"/>
            <a:ext cx="218042" cy="319903"/>
          </a:xfrm>
          <a:prstGeom prst="upArrow">
            <a:avLst/>
          </a:prstGeom>
          <a:solidFill>
            <a:schemeClr val="accent1">
              <a:lumMod val="75000"/>
            </a:schemeClr>
          </a:solidFill>
          <a:ln w="12700" cap="flat" cmpd="sng" algn="ctr">
            <a:solidFill>
              <a:srgbClr val="FF9900"/>
            </a:solidFill>
            <a:prstDash val="solid"/>
            <a:round/>
            <a:headEnd type="none" w="med" len="med"/>
            <a:tailEnd type="none" w="med" len="med"/>
          </a:ln>
          <a:effectLst/>
        </p:spPr>
        <p:txBody>
          <a:bodyPr lIns="0" tIns="0" rIns="0" bIns="0" rtlCol="1"/>
          <a:lstStyle/>
          <a:p>
            <a:pPr eaLnBrk="1" hangingPunct="1">
              <a:spcBef>
                <a:spcPct val="20000"/>
              </a:spcBef>
              <a:buClr>
                <a:srgbClr val="D20000"/>
              </a:buClr>
              <a:buFontTx/>
              <a:buChar char="•"/>
              <a:defRPr/>
            </a:pPr>
            <a:endParaRPr lang="fa-IR" sz="1805"/>
          </a:p>
        </p:txBody>
      </p:sp>
      <p:sp>
        <p:nvSpPr>
          <p:cNvPr id="19" name="Up Arrow 18"/>
          <p:cNvSpPr/>
          <p:nvPr/>
        </p:nvSpPr>
        <p:spPr bwMode="auto">
          <a:xfrm>
            <a:off x="4698617" y="3913628"/>
            <a:ext cx="218043" cy="321494"/>
          </a:xfrm>
          <a:prstGeom prst="upArrow">
            <a:avLst/>
          </a:prstGeom>
          <a:solidFill>
            <a:schemeClr val="accent1">
              <a:lumMod val="75000"/>
            </a:schemeClr>
          </a:solidFill>
          <a:ln w="12700" cap="flat" cmpd="sng" algn="ctr">
            <a:solidFill>
              <a:srgbClr val="FF9900"/>
            </a:solidFill>
            <a:prstDash val="solid"/>
            <a:round/>
            <a:headEnd type="none" w="med" len="med"/>
            <a:tailEnd type="none" w="med" len="med"/>
          </a:ln>
          <a:effectLst/>
        </p:spPr>
        <p:txBody>
          <a:bodyPr lIns="0" tIns="0" rIns="0" bIns="0" rtlCol="1"/>
          <a:lstStyle/>
          <a:p>
            <a:pPr eaLnBrk="1" hangingPunct="1">
              <a:spcBef>
                <a:spcPct val="20000"/>
              </a:spcBef>
              <a:buClr>
                <a:srgbClr val="D20000"/>
              </a:buClr>
              <a:buFontTx/>
              <a:buChar char="•"/>
              <a:defRPr/>
            </a:pPr>
            <a:endParaRPr lang="fa-IR" sz="1805"/>
          </a:p>
        </p:txBody>
      </p:sp>
    </p:spTree>
    <p:extLst>
      <p:ext uri="{BB962C8B-B14F-4D97-AF65-F5344CB8AC3E}">
        <p14:creationId xmlns:p14="http://schemas.microsoft.com/office/powerpoint/2010/main" val="859344479"/>
      </p:ext>
    </p:extLst>
  </p:cSld>
  <p:clrMapOvr>
    <a:masterClrMapping/>
  </p:clrMapOvr>
  <mc:AlternateContent xmlns:mc="http://schemas.openxmlformats.org/markup-compatibility/2006" xmlns:p14="http://schemas.microsoft.com/office/powerpoint/2010/main">
    <mc:Choice Requires="p14">
      <p:transition spd="slow" p14:dur="2000" advTm="197938"/>
    </mc:Choice>
    <mc:Fallback xmlns="">
      <p:transition spd="slow" advTm="197938"/>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555641"/>
          </a:xfrm>
          <a:prstGeom prst="rect">
            <a:avLst/>
          </a:prstGeom>
        </p:spPr>
        <p:txBody>
          <a:bodyPr wrap="square">
            <a:spAutoFit/>
          </a:bodyPr>
          <a:lstStyle/>
          <a:p>
            <a:pPr marL="685800"/>
            <a:r>
              <a:rPr lang="en-US" sz="2800" b="1" dirty="0">
                <a:solidFill>
                  <a:srgbClr val="1F497D"/>
                </a:solidFill>
                <a:latin typeface="Calibri" panose="020F0502020204030204" pitchFamily="34" charset="0"/>
              </a:rPr>
              <a:t>1-</a:t>
            </a:r>
            <a:r>
              <a:rPr lang="en-US" sz="1400" dirty="0">
                <a:solidFill>
                  <a:srgbClr val="1F497D"/>
                </a:solidFill>
                <a:latin typeface="Times New Roman" panose="02020603050405020304" pitchFamily="18" charset="0"/>
              </a:rPr>
              <a:t>      </a:t>
            </a:r>
            <a:r>
              <a:rPr lang="en-US" sz="2800" b="1" dirty="0">
                <a:solidFill>
                  <a:srgbClr val="1F497D"/>
                </a:solidFill>
                <a:latin typeface="Calibri" panose="020F0502020204030204" pitchFamily="34" charset="0"/>
              </a:rPr>
              <a:t>Management of severe perioperative bleeding</a:t>
            </a:r>
            <a:endParaRPr lang="en-US" sz="2800" dirty="0">
              <a:solidFill>
                <a:srgbClr val="000000"/>
              </a:solidFill>
              <a:latin typeface="Calibri" panose="020F0502020204030204" pitchFamily="34" charset="0"/>
            </a:endParaRPr>
          </a:p>
          <a:p>
            <a:pPr marL="457200"/>
            <a:r>
              <a:rPr lang="en-US" sz="2800" b="1" u="sng" dirty="0">
                <a:solidFill>
                  <a:srgbClr val="1F497D"/>
                </a:solidFill>
                <a:effectLst>
                  <a:outerShdw blurRad="38100" dist="38100" dir="2700000" algn="tl">
                    <a:srgbClr val="000000">
                      <a:alpha val="43137"/>
                    </a:srgbClr>
                  </a:outerShdw>
                </a:effectLst>
                <a:latin typeface="Calibri" panose="020F0502020204030204" pitchFamily="34" charset="0"/>
              </a:rPr>
              <a:t>Guidelines from the European Society of </a:t>
            </a:r>
            <a:r>
              <a:rPr lang="en-US" sz="2800" b="1" u="sng" dirty="0" err="1" smtClean="0">
                <a:solidFill>
                  <a:srgbClr val="1F497D"/>
                </a:solidFill>
                <a:effectLst>
                  <a:outerShdw blurRad="38100" dist="38100" dir="2700000" algn="tl">
                    <a:srgbClr val="000000">
                      <a:alpha val="43137"/>
                    </a:srgbClr>
                  </a:outerShdw>
                </a:effectLst>
                <a:latin typeface="Calibri" panose="020F0502020204030204" pitchFamily="34" charset="0"/>
              </a:rPr>
              <a:t>Anaesthesiology</a:t>
            </a:r>
            <a:endParaRPr lang="en-US" sz="2800" b="1" u="sng" dirty="0" smtClean="0">
              <a:solidFill>
                <a:srgbClr val="1F497D"/>
              </a:solidFill>
              <a:effectLst>
                <a:outerShdw blurRad="38100" dist="38100" dir="2700000" algn="tl">
                  <a:srgbClr val="000000">
                    <a:alpha val="43137"/>
                  </a:srgbClr>
                </a:outerShdw>
              </a:effectLst>
              <a:latin typeface="Calibri" panose="020F0502020204030204" pitchFamily="34" charset="0"/>
            </a:endParaRPr>
          </a:p>
          <a:p>
            <a:pPr marL="457200"/>
            <a:endParaRPr lang="en-US" sz="2800" dirty="0">
              <a:solidFill>
                <a:srgbClr val="000000"/>
              </a:solidFill>
              <a:latin typeface="Calibri" panose="020F0502020204030204" pitchFamily="34" charset="0"/>
            </a:endParaRPr>
          </a:p>
          <a:p>
            <a:r>
              <a:rPr lang="en-US" sz="2400" dirty="0" smtClean="0">
                <a:solidFill>
                  <a:srgbClr val="1F497D"/>
                </a:solidFill>
                <a:latin typeface="Helvetica Neue"/>
              </a:rPr>
              <a:t>7. </a:t>
            </a:r>
            <a:r>
              <a:rPr lang="en-US" sz="2400" dirty="0">
                <a:solidFill>
                  <a:srgbClr val="1F497D"/>
                </a:solidFill>
                <a:latin typeface="Helvetica Neue"/>
              </a:rPr>
              <a:t>COAGULATION </a:t>
            </a:r>
            <a:r>
              <a:rPr lang="en-US" sz="2400" dirty="0" smtClean="0">
                <a:solidFill>
                  <a:srgbClr val="1F497D"/>
                </a:solidFill>
                <a:latin typeface="Helvetica Neue"/>
              </a:rPr>
              <a:t>MANAGEMENT</a:t>
            </a:r>
          </a:p>
          <a:p>
            <a:endParaRPr lang="en-US" sz="2400" dirty="0">
              <a:solidFill>
                <a:srgbClr val="000000"/>
              </a:solidFill>
              <a:latin typeface="Helvetica Neue"/>
            </a:endParaRPr>
          </a:p>
          <a:p>
            <a:r>
              <a:rPr lang="en-US" sz="2400" dirty="0">
                <a:solidFill>
                  <a:srgbClr val="1F497D"/>
                </a:solidFill>
                <a:latin typeface="Helvetica Neue"/>
              </a:rPr>
              <a:t>7.1.2 Fibrinogen concentrate</a:t>
            </a:r>
            <a:endParaRPr lang="en-US" sz="2400" dirty="0">
              <a:solidFill>
                <a:srgbClr val="000000"/>
              </a:solidFill>
              <a:latin typeface="Helvetica Neue"/>
            </a:endParaRPr>
          </a:p>
          <a:p>
            <a:r>
              <a:rPr lang="en-US" sz="2400" b="1" dirty="0">
                <a:solidFill>
                  <a:srgbClr val="1F497D"/>
                </a:solidFill>
                <a:latin typeface="Helvetica Neue"/>
              </a:rPr>
              <a:t>Recommendation</a:t>
            </a:r>
            <a:endParaRPr lang="en-US" sz="2400" b="1" dirty="0">
              <a:solidFill>
                <a:srgbClr val="000000"/>
              </a:solidFill>
              <a:latin typeface="Helvetica Neue"/>
            </a:endParaRPr>
          </a:p>
          <a:p>
            <a:r>
              <a:rPr lang="en-US" sz="2400" dirty="0">
                <a:solidFill>
                  <a:srgbClr val="1F497D"/>
                </a:solidFill>
                <a:latin typeface="Helvetica Neue"/>
              </a:rPr>
              <a:t>We recommend treatment with </a:t>
            </a:r>
            <a:r>
              <a:rPr lang="en-US" sz="2400" dirty="0">
                <a:solidFill>
                  <a:srgbClr val="FF0000"/>
                </a:solidFill>
                <a:latin typeface="Helvetica Neue"/>
              </a:rPr>
              <a:t>ﬁbrinogen concentrate </a:t>
            </a:r>
            <a:r>
              <a:rPr lang="en-US" sz="2400" dirty="0">
                <a:solidFill>
                  <a:srgbClr val="1F497D"/>
                </a:solidFill>
                <a:latin typeface="Helvetica Neue"/>
              </a:rPr>
              <a:t>if</a:t>
            </a:r>
            <a:endParaRPr lang="en-US" sz="2400" dirty="0">
              <a:solidFill>
                <a:srgbClr val="000000"/>
              </a:solidFill>
              <a:latin typeface="Helvetica Neue"/>
            </a:endParaRPr>
          </a:p>
          <a:p>
            <a:r>
              <a:rPr lang="en-US" sz="2400" dirty="0">
                <a:solidFill>
                  <a:srgbClr val="FF0000"/>
                </a:solidFill>
                <a:latin typeface="Helvetica Neue"/>
              </a:rPr>
              <a:t>signiﬁcant bleeding </a:t>
            </a:r>
            <a:r>
              <a:rPr lang="en-US" sz="2400" dirty="0">
                <a:solidFill>
                  <a:srgbClr val="1F497D"/>
                </a:solidFill>
                <a:latin typeface="Helvetica Neue"/>
              </a:rPr>
              <a:t>is accompanied by at least </a:t>
            </a:r>
            <a:r>
              <a:rPr lang="en-US" sz="2400" dirty="0" smtClean="0">
                <a:solidFill>
                  <a:srgbClr val="1F497D"/>
                </a:solidFill>
                <a:latin typeface="Helvetica Neue"/>
              </a:rPr>
              <a:t>suspected </a:t>
            </a:r>
            <a:r>
              <a:rPr lang="en-US" sz="2400" dirty="0">
                <a:solidFill>
                  <a:srgbClr val="1F497D"/>
                </a:solidFill>
                <a:latin typeface="Helvetica Neue"/>
              </a:rPr>
              <a:t>low ﬁbrinogen concentrations or function. 1C</a:t>
            </a:r>
            <a:endParaRPr lang="en-US" sz="2400" dirty="0">
              <a:solidFill>
                <a:srgbClr val="000000"/>
              </a:solidFill>
              <a:latin typeface="Helvetica Neue"/>
            </a:endParaRPr>
          </a:p>
          <a:p>
            <a:r>
              <a:rPr lang="en-US" sz="2400" dirty="0">
                <a:solidFill>
                  <a:srgbClr val="1F497D"/>
                </a:solidFill>
                <a:latin typeface="Helvetica Neue"/>
              </a:rPr>
              <a:t>We recommend that a plasma ﬁbrinogen </a:t>
            </a:r>
            <a:r>
              <a:rPr lang="en-US" sz="2400" dirty="0" smtClean="0">
                <a:solidFill>
                  <a:srgbClr val="1F497D"/>
                </a:solidFill>
                <a:latin typeface="Helvetica Neue"/>
              </a:rPr>
              <a:t>concentration&lt;1.5–2.0 g/l or </a:t>
            </a:r>
            <a:r>
              <a:rPr lang="en-US" sz="2400" dirty="0">
                <a:solidFill>
                  <a:srgbClr val="1F497D"/>
                </a:solidFill>
                <a:latin typeface="Helvetica Neue"/>
              </a:rPr>
              <a:t>ROTEM/TEG signs of functional </a:t>
            </a:r>
            <a:r>
              <a:rPr lang="en-US" sz="2400" dirty="0" smtClean="0">
                <a:solidFill>
                  <a:srgbClr val="1F497D"/>
                </a:solidFill>
                <a:latin typeface="Helvetica Neue"/>
              </a:rPr>
              <a:t>ﬁbrinogen </a:t>
            </a:r>
            <a:r>
              <a:rPr lang="en-US" sz="2400" dirty="0">
                <a:solidFill>
                  <a:srgbClr val="1F497D"/>
                </a:solidFill>
                <a:latin typeface="Helvetica Neue"/>
              </a:rPr>
              <a:t>deﬁcit should be triggers for ﬁbrinogen </a:t>
            </a:r>
            <a:r>
              <a:rPr lang="en-US" sz="2400" dirty="0" smtClean="0">
                <a:solidFill>
                  <a:srgbClr val="1F497D"/>
                </a:solidFill>
                <a:latin typeface="Helvetica Neue"/>
              </a:rPr>
              <a:t>substitution</a:t>
            </a:r>
            <a:r>
              <a:rPr lang="en-US" sz="2400" dirty="0">
                <a:solidFill>
                  <a:srgbClr val="1F497D"/>
                </a:solidFill>
                <a:latin typeface="Helvetica Neue"/>
              </a:rPr>
              <a:t>. 1C</a:t>
            </a:r>
            <a:endParaRPr lang="en-US" sz="2400" dirty="0">
              <a:solidFill>
                <a:srgbClr val="000000"/>
              </a:solidFill>
              <a:latin typeface="Helvetica Neue"/>
            </a:endParaRPr>
          </a:p>
          <a:p>
            <a:r>
              <a:rPr lang="en-US" sz="2400" dirty="0">
                <a:solidFill>
                  <a:srgbClr val="1F497D"/>
                </a:solidFill>
                <a:latin typeface="Helvetica Neue"/>
              </a:rPr>
              <a:t> </a:t>
            </a:r>
            <a:endParaRPr lang="en-US" sz="2400" dirty="0">
              <a:solidFill>
                <a:srgbClr val="000000"/>
              </a:solidFill>
              <a:latin typeface="Helvetica Neue"/>
            </a:endParaRPr>
          </a:p>
          <a:p>
            <a:r>
              <a:rPr lang="en-US" sz="2400" dirty="0">
                <a:solidFill>
                  <a:srgbClr val="1F497D"/>
                </a:solidFill>
                <a:latin typeface="Helvetica Neue"/>
              </a:rPr>
              <a:t>7.1.3 Cryoprecipitate</a:t>
            </a:r>
            <a:endParaRPr lang="en-US" sz="2400" dirty="0">
              <a:solidFill>
                <a:srgbClr val="000000"/>
              </a:solidFill>
              <a:latin typeface="Helvetica Neue"/>
            </a:endParaRPr>
          </a:p>
          <a:p>
            <a:r>
              <a:rPr lang="en-US" sz="2400" b="1" dirty="0">
                <a:solidFill>
                  <a:srgbClr val="1F497D"/>
                </a:solidFill>
                <a:latin typeface="Helvetica Neue"/>
              </a:rPr>
              <a:t>Recommendation</a:t>
            </a:r>
            <a:endParaRPr lang="en-US" sz="2400" b="1" dirty="0">
              <a:solidFill>
                <a:srgbClr val="000000"/>
              </a:solidFill>
              <a:latin typeface="Helvetica Neue"/>
            </a:endParaRPr>
          </a:p>
          <a:p>
            <a:r>
              <a:rPr lang="en-US" sz="2400" dirty="0">
                <a:solidFill>
                  <a:srgbClr val="FF0000"/>
                </a:solidFill>
                <a:latin typeface="Helvetica Neue"/>
              </a:rPr>
              <a:t>We suggest that the indication for cryoprecipitate is </a:t>
            </a:r>
            <a:r>
              <a:rPr lang="en-US" sz="2400" dirty="0" smtClean="0">
                <a:solidFill>
                  <a:srgbClr val="FF0000"/>
                </a:solidFill>
                <a:latin typeface="Helvetica Neue"/>
              </a:rPr>
              <a:t>lack of </a:t>
            </a:r>
            <a:r>
              <a:rPr lang="en-US" sz="2400" dirty="0">
                <a:solidFill>
                  <a:srgbClr val="FF0000"/>
                </a:solidFill>
                <a:latin typeface="Helvetica Neue"/>
              </a:rPr>
              <a:t>available ﬁbrinogen concentrate for the treatment </a:t>
            </a:r>
            <a:r>
              <a:rPr lang="en-US" sz="2400" dirty="0" smtClean="0">
                <a:solidFill>
                  <a:srgbClr val="FF0000"/>
                </a:solidFill>
                <a:latin typeface="Helvetica Neue"/>
              </a:rPr>
              <a:t>of bleeding </a:t>
            </a:r>
            <a:r>
              <a:rPr lang="en-US" sz="2400" dirty="0">
                <a:solidFill>
                  <a:srgbClr val="FF0000"/>
                </a:solidFill>
                <a:latin typeface="Helvetica Neue"/>
              </a:rPr>
              <a:t>and </a:t>
            </a:r>
            <a:r>
              <a:rPr lang="en-US" sz="2400" dirty="0" err="1">
                <a:solidFill>
                  <a:srgbClr val="FF0000"/>
                </a:solidFill>
                <a:latin typeface="Helvetica Neue"/>
              </a:rPr>
              <a:t>hypoﬁbrinogenaemia</a:t>
            </a:r>
            <a:r>
              <a:rPr lang="en-US" sz="2400" dirty="0">
                <a:solidFill>
                  <a:srgbClr val="FF0000"/>
                </a:solidFill>
                <a:latin typeface="Helvetica Neue"/>
              </a:rPr>
              <a:t>. 2C</a:t>
            </a:r>
            <a:endParaRPr lang="en-US" sz="2400" b="0" i="0" dirty="0">
              <a:solidFill>
                <a:srgbClr val="FF0000"/>
              </a:solidFill>
              <a:effectLst/>
              <a:latin typeface="Helvetica Neue"/>
            </a:endParaRPr>
          </a:p>
        </p:txBody>
      </p:sp>
    </p:spTree>
    <p:extLst>
      <p:ext uri="{BB962C8B-B14F-4D97-AF65-F5344CB8AC3E}">
        <p14:creationId xmlns:p14="http://schemas.microsoft.com/office/powerpoint/2010/main" val="1431906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0255"/>
            <a:ext cx="12009120" cy="5786199"/>
          </a:xfrm>
          <a:prstGeom prst="rect">
            <a:avLst/>
          </a:prstGeom>
        </p:spPr>
        <p:txBody>
          <a:bodyPr wrap="square">
            <a:spAutoFit/>
          </a:bodyPr>
          <a:lstStyle/>
          <a:p>
            <a:pPr marL="685800"/>
            <a:r>
              <a:rPr lang="en-US" sz="2000" b="1" dirty="0">
                <a:solidFill>
                  <a:srgbClr val="1F497D"/>
                </a:solidFill>
                <a:latin typeface="Calibri" panose="020F0502020204030204" pitchFamily="34" charset="0"/>
              </a:rPr>
              <a:t>2-</a:t>
            </a:r>
            <a:r>
              <a:rPr lang="en-US" sz="1100" dirty="0">
                <a:solidFill>
                  <a:srgbClr val="1F497D"/>
                </a:solidFill>
                <a:latin typeface="Times New Roman" panose="02020603050405020304" pitchFamily="18" charset="0"/>
              </a:rPr>
              <a:t>      </a:t>
            </a:r>
            <a:r>
              <a:rPr lang="en-US" sz="2000" b="1" dirty="0">
                <a:solidFill>
                  <a:srgbClr val="1F497D"/>
                </a:solidFill>
                <a:latin typeface="Calibri" panose="020F0502020204030204" pitchFamily="34" charset="0"/>
              </a:rPr>
              <a:t>Practice Guidelines for Perioperative Blood Management</a:t>
            </a:r>
            <a:endParaRPr lang="en-US" sz="2000" dirty="0">
              <a:solidFill>
                <a:srgbClr val="000000"/>
              </a:solidFill>
              <a:latin typeface="Calibri" panose="020F0502020204030204" pitchFamily="34" charset="0"/>
            </a:endParaRPr>
          </a:p>
          <a:p>
            <a:pPr marL="685800"/>
            <a:r>
              <a:rPr lang="en-US" sz="2000" b="1" dirty="0">
                <a:solidFill>
                  <a:srgbClr val="1F497D"/>
                </a:solidFill>
                <a:latin typeface="Calibri" panose="020F0502020204030204" pitchFamily="34" charset="0"/>
              </a:rPr>
              <a:t>An Updated Report by the American Society of Anesthesiologists</a:t>
            </a:r>
            <a:endParaRPr lang="en-US" sz="2000" dirty="0">
              <a:solidFill>
                <a:srgbClr val="000000"/>
              </a:solidFill>
              <a:latin typeface="Calibri" panose="020F0502020204030204" pitchFamily="34" charset="0"/>
            </a:endParaRPr>
          </a:p>
          <a:p>
            <a:pPr marL="685800"/>
            <a:r>
              <a:rPr lang="en-US" sz="2000" b="1" dirty="0">
                <a:solidFill>
                  <a:srgbClr val="1F497D"/>
                </a:solidFill>
                <a:latin typeface="Calibri" panose="020F0502020204030204" pitchFamily="34" charset="0"/>
              </a:rPr>
              <a:t>Task Force on Perioperative Blood Management*</a:t>
            </a:r>
            <a:endParaRPr lang="en-US" sz="1100" dirty="0">
              <a:solidFill>
                <a:srgbClr val="000000"/>
              </a:solidFill>
              <a:latin typeface="Calibri" panose="020F0502020204030204" pitchFamily="34" charset="0"/>
            </a:endParaRPr>
          </a:p>
          <a:p>
            <a:r>
              <a:rPr lang="en-US" dirty="0">
                <a:solidFill>
                  <a:srgbClr val="1F497D"/>
                </a:solidFill>
                <a:latin typeface="Helvetica Neue"/>
              </a:rPr>
              <a:t> </a:t>
            </a:r>
            <a:endParaRPr lang="en-US" dirty="0">
              <a:solidFill>
                <a:srgbClr val="000000"/>
              </a:solidFill>
              <a:latin typeface="Helvetica Neue"/>
            </a:endParaRPr>
          </a:p>
          <a:p>
            <a:r>
              <a:rPr lang="en-US" dirty="0">
                <a:solidFill>
                  <a:srgbClr val="1F497D"/>
                </a:solidFill>
                <a:latin typeface="Helvetica Neue"/>
              </a:rPr>
              <a:t> </a:t>
            </a:r>
            <a:r>
              <a:rPr lang="en-US" dirty="0" smtClean="0">
                <a:solidFill>
                  <a:srgbClr val="1F497D"/>
                </a:solidFill>
                <a:latin typeface="Helvetica Neue"/>
              </a:rPr>
              <a:t>This </a:t>
            </a:r>
            <a:r>
              <a:rPr lang="en-US" dirty="0">
                <a:solidFill>
                  <a:srgbClr val="1F497D"/>
                </a:solidFill>
                <a:latin typeface="Helvetica Neue"/>
              </a:rPr>
              <a:t>is the most recent published guideline by American society of anesthesiology. However Fibrinogen administration is very new in US, but they have some direct hints to: 1- consider Fibrinogen assay as a standard coagulation test and 2-  consider the use of fibrinogen concentrate in patients with low fibrinogen level</a:t>
            </a:r>
            <a:endParaRPr lang="en-US" dirty="0">
              <a:solidFill>
                <a:srgbClr val="000000"/>
              </a:solidFill>
              <a:latin typeface="Helvetica Neue"/>
            </a:endParaRPr>
          </a:p>
          <a:p>
            <a:r>
              <a:rPr lang="en-US" dirty="0">
                <a:solidFill>
                  <a:srgbClr val="1F497D"/>
                </a:solidFill>
                <a:latin typeface="Helvetica Neue"/>
              </a:rPr>
              <a:t> </a:t>
            </a:r>
            <a:endParaRPr lang="en-US" dirty="0">
              <a:solidFill>
                <a:srgbClr val="000000"/>
              </a:solidFill>
              <a:latin typeface="Helvetica Neue"/>
            </a:endParaRPr>
          </a:p>
          <a:p>
            <a:pPr marL="457200"/>
            <a:r>
              <a:rPr lang="en-US" sz="2000" b="1" dirty="0">
                <a:solidFill>
                  <a:srgbClr val="1F497D"/>
                </a:solidFill>
                <a:latin typeface="Calibri" panose="020F0502020204030204" pitchFamily="34" charset="0"/>
              </a:rPr>
              <a:t>Monitoring for Coagulopathy</a:t>
            </a:r>
            <a:endParaRPr lang="en-US" sz="2000" dirty="0">
              <a:solidFill>
                <a:srgbClr val="000000"/>
              </a:solidFill>
              <a:latin typeface="Calibri" panose="020F0502020204030204" pitchFamily="34" charset="0"/>
            </a:endParaRPr>
          </a:p>
          <a:p>
            <a:pPr marL="457200"/>
            <a:r>
              <a:rPr lang="en-US" sz="2000" dirty="0">
                <a:solidFill>
                  <a:srgbClr val="1F497D"/>
                </a:solidFill>
                <a:latin typeface="Calibri" panose="020F0502020204030204" pitchFamily="34" charset="0"/>
              </a:rPr>
              <a:t>Monitoring for coagulopathy includes standard </a:t>
            </a:r>
            <a:r>
              <a:rPr lang="en-US" sz="2000" dirty="0" smtClean="0">
                <a:solidFill>
                  <a:srgbClr val="1F497D"/>
                </a:solidFill>
                <a:latin typeface="Calibri" panose="020F0502020204030204" pitchFamily="34" charset="0"/>
              </a:rPr>
              <a:t>coagulation tests </a:t>
            </a:r>
            <a:r>
              <a:rPr lang="en-US" sz="2000" dirty="0">
                <a:solidFill>
                  <a:srgbClr val="1F497D"/>
                </a:solidFill>
                <a:latin typeface="Calibri" panose="020F0502020204030204" pitchFamily="34" charset="0"/>
              </a:rPr>
              <a:t>(e.g., INR, activated partial </a:t>
            </a:r>
            <a:r>
              <a:rPr lang="en-US" sz="2000" dirty="0" err="1">
                <a:solidFill>
                  <a:srgbClr val="1F497D"/>
                </a:solidFill>
                <a:latin typeface="Calibri" panose="020F0502020204030204" pitchFamily="34" charset="0"/>
              </a:rPr>
              <a:t>thromboplastin</a:t>
            </a:r>
            <a:r>
              <a:rPr lang="en-US" sz="2000" dirty="0">
                <a:solidFill>
                  <a:srgbClr val="1F497D"/>
                </a:solidFill>
                <a:latin typeface="Calibri" panose="020F0502020204030204" pitchFamily="34" charset="0"/>
              </a:rPr>
              <a:t> time [</a:t>
            </a:r>
            <a:r>
              <a:rPr lang="en-US" sz="2000" dirty="0" err="1">
                <a:solidFill>
                  <a:srgbClr val="1F497D"/>
                </a:solidFill>
                <a:latin typeface="Calibri" panose="020F0502020204030204" pitchFamily="34" charset="0"/>
              </a:rPr>
              <a:t>aPTT</a:t>
            </a:r>
            <a:r>
              <a:rPr lang="en-US" sz="2000" dirty="0" smtClean="0">
                <a:solidFill>
                  <a:srgbClr val="1F497D"/>
                </a:solidFill>
                <a:latin typeface="Calibri" panose="020F0502020204030204" pitchFamily="34" charset="0"/>
              </a:rPr>
              <a:t>], </a:t>
            </a:r>
            <a:r>
              <a:rPr lang="en-US" sz="2000" dirty="0" smtClean="0">
                <a:solidFill>
                  <a:srgbClr val="FF0000"/>
                </a:solidFill>
                <a:latin typeface="Calibri" panose="020F0502020204030204" pitchFamily="34" charset="0"/>
              </a:rPr>
              <a:t>fibrinogen </a:t>
            </a:r>
            <a:r>
              <a:rPr lang="en-US" sz="2000" dirty="0">
                <a:solidFill>
                  <a:srgbClr val="FF0000"/>
                </a:solidFill>
                <a:latin typeface="Calibri" panose="020F0502020204030204" pitchFamily="34" charset="0"/>
              </a:rPr>
              <a:t>concentration</a:t>
            </a:r>
            <a:r>
              <a:rPr lang="en-US" sz="2000" dirty="0">
                <a:solidFill>
                  <a:srgbClr val="1F497D"/>
                </a:solidFill>
                <a:latin typeface="Calibri" panose="020F0502020204030204" pitchFamily="34" charset="0"/>
              </a:rPr>
              <a:t>), as well as platelet count. </a:t>
            </a:r>
            <a:r>
              <a:rPr lang="en-US" sz="2000" dirty="0" smtClean="0">
                <a:solidFill>
                  <a:srgbClr val="1F497D"/>
                </a:solidFill>
                <a:latin typeface="Calibri" panose="020F0502020204030204" pitchFamily="34" charset="0"/>
              </a:rPr>
              <a:t>Additional monitoring </a:t>
            </a:r>
            <a:r>
              <a:rPr lang="en-US" sz="2000" dirty="0">
                <a:solidFill>
                  <a:srgbClr val="1F497D"/>
                </a:solidFill>
                <a:latin typeface="Calibri" panose="020F0502020204030204" pitchFamily="34" charset="0"/>
              </a:rPr>
              <a:t>for coagulopathy may include tests of </a:t>
            </a:r>
            <a:r>
              <a:rPr lang="en-US" sz="2000" dirty="0" smtClean="0">
                <a:solidFill>
                  <a:srgbClr val="1F497D"/>
                </a:solidFill>
                <a:latin typeface="Calibri" panose="020F0502020204030204" pitchFamily="34" charset="0"/>
              </a:rPr>
              <a:t>platelet function</a:t>
            </a:r>
            <a:r>
              <a:rPr lang="en-US" sz="2000" dirty="0">
                <a:solidFill>
                  <a:srgbClr val="1F497D"/>
                </a:solidFill>
                <a:latin typeface="Calibri" panose="020F0502020204030204" pitchFamily="34" charset="0"/>
              </a:rPr>
              <a:t>, and viscoelastic assays (e.g., TEG, ROTEM).</a:t>
            </a:r>
            <a:endParaRPr lang="en-US" sz="2000" dirty="0">
              <a:solidFill>
                <a:srgbClr val="000000"/>
              </a:solidFill>
              <a:latin typeface="Calibri" panose="020F0502020204030204" pitchFamily="34" charset="0"/>
            </a:endParaRPr>
          </a:p>
          <a:p>
            <a:pPr marL="457200"/>
            <a:r>
              <a:rPr lang="en-US" sz="2000" b="1" dirty="0">
                <a:solidFill>
                  <a:srgbClr val="1F497D"/>
                </a:solidFill>
                <a:latin typeface="Calibri" panose="020F0502020204030204" pitchFamily="34" charset="0"/>
              </a:rPr>
              <a:t>Treatments for </a:t>
            </a:r>
            <a:r>
              <a:rPr lang="en-US" sz="2000" b="1" dirty="0" err="1">
                <a:solidFill>
                  <a:srgbClr val="1F497D"/>
                </a:solidFill>
                <a:latin typeface="Calibri" panose="020F0502020204030204" pitchFamily="34" charset="0"/>
              </a:rPr>
              <a:t>Hypofibrinogenemia</a:t>
            </a:r>
            <a:r>
              <a:rPr lang="en-US" sz="2000" b="1" dirty="0">
                <a:solidFill>
                  <a:srgbClr val="1F497D"/>
                </a:solidFill>
                <a:latin typeface="Calibri" panose="020F0502020204030204" pitchFamily="34" charset="0"/>
              </a:rPr>
              <a:t>:</a:t>
            </a:r>
            <a:endParaRPr lang="en-US" sz="2000" dirty="0">
              <a:solidFill>
                <a:srgbClr val="000000"/>
              </a:solidFill>
              <a:latin typeface="Calibri" panose="020F0502020204030204" pitchFamily="34" charset="0"/>
            </a:endParaRPr>
          </a:p>
          <a:p>
            <a:pPr marL="457200"/>
            <a:r>
              <a:rPr lang="en-US" sz="2000" dirty="0">
                <a:solidFill>
                  <a:srgbClr val="1F497D"/>
                </a:solidFill>
                <a:latin typeface="Calibri" panose="020F0502020204030204" pitchFamily="34" charset="0"/>
              </a:rPr>
              <a:t>Literature Findings: The literature is insufficient </a:t>
            </a:r>
            <a:r>
              <a:rPr lang="en-US" sz="2000" dirty="0" smtClean="0">
                <a:solidFill>
                  <a:srgbClr val="1F497D"/>
                </a:solidFill>
                <a:latin typeface="Calibri" panose="020F0502020204030204" pitchFamily="34" charset="0"/>
              </a:rPr>
              <a:t>to evaluate </a:t>
            </a:r>
            <a:r>
              <a:rPr lang="en-US" sz="2000" dirty="0">
                <a:solidFill>
                  <a:srgbClr val="1F497D"/>
                </a:solidFill>
                <a:latin typeface="Calibri" panose="020F0502020204030204" pitchFamily="34" charset="0"/>
              </a:rPr>
              <a:t>the intraoperative or postoperative transfusion of</a:t>
            </a:r>
            <a:endParaRPr lang="en-US" sz="2000" dirty="0">
              <a:solidFill>
                <a:srgbClr val="000000"/>
              </a:solidFill>
              <a:latin typeface="Calibri" panose="020F0502020204030204" pitchFamily="34" charset="0"/>
            </a:endParaRPr>
          </a:p>
          <a:p>
            <a:pPr marL="457200"/>
            <a:r>
              <a:rPr lang="en-US" sz="2000" dirty="0">
                <a:solidFill>
                  <a:srgbClr val="1F497D"/>
                </a:solidFill>
                <a:latin typeface="Calibri" panose="020F0502020204030204" pitchFamily="34" charset="0"/>
              </a:rPr>
              <a:t>cryoprecipitate to manage </a:t>
            </a:r>
            <a:r>
              <a:rPr lang="en-US" sz="2000" dirty="0" err="1">
                <a:solidFill>
                  <a:srgbClr val="1F497D"/>
                </a:solidFill>
                <a:latin typeface="Calibri" panose="020F0502020204030204" pitchFamily="34" charset="0"/>
              </a:rPr>
              <a:t>hypofibrinogenemia</a:t>
            </a:r>
            <a:r>
              <a:rPr lang="en-US" sz="2000" dirty="0">
                <a:solidFill>
                  <a:srgbClr val="1F497D"/>
                </a:solidFill>
                <a:latin typeface="Calibri" panose="020F0502020204030204" pitchFamily="34" charset="0"/>
              </a:rPr>
              <a:t>. RCTs </a:t>
            </a:r>
            <a:r>
              <a:rPr lang="en-US" sz="2000" dirty="0" smtClean="0">
                <a:solidFill>
                  <a:srgbClr val="1F497D"/>
                </a:solidFill>
                <a:latin typeface="Calibri" panose="020F0502020204030204" pitchFamily="34" charset="0"/>
              </a:rPr>
              <a:t>com- paring </a:t>
            </a:r>
            <a:r>
              <a:rPr lang="en-US" sz="2000" dirty="0">
                <a:solidFill>
                  <a:srgbClr val="1F497D"/>
                </a:solidFill>
                <a:latin typeface="Calibri" panose="020F0502020204030204" pitchFamily="34" charset="0"/>
              </a:rPr>
              <a:t>fibrinogen concentrate with placebo report a </a:t>
            </a:r>
            <a:r>
              <a:rPr lang="en-US" sz="2000" dirty="0" smtClean="0">
                <a:solidFill>
                  <a:srgbClr val="1F497D"/>
                </a:solidFill>
                <a:latin typeface="Calibri" panose="020F0502020204030204" pitchFamily="34" charset="0"/>
              </a:rPr>
              <a:t>lower volume </a:t>
            </a:r>
            <a:r>
              <a:rPr lang="en-US" sz="2000" dirty="0">
                <a:solidFill>
                  <a:srgbClr val="1F497D"/>
                </a:solidFill>
                <a:latin typeface="Calibri" panose="020F0502020204030204" pitchFamily="34" charset="0"/>
              </a:rPr>
              <a:t>of RBC transfusion and a reduced frequency </a:t>
            </a:r>
            <a:r>
              <a:rPr lang="en-US" sz="2000" dirty="0" smtClean="0">
                <a:solidFill>
                  <a:srgbClr val="1F497D"/>
                </a:solidFill>
                <a:latin typeface="Calibri" panose="020F0502020204030204" pitchFamily="34" charset="0"/>
              </a:rPr>
              <a:t>of patients </a:t>
            </a:r>
            <a:r>
              <a:rPr lang="en-US" sz="2000" dirty="0">
                <a:solidFill>
                  <a:srgbClr val="1F497D"/>
                </a:solidFill>
                <a:latin typeface="Calibri" panose="020F0502020204030204" pitchFamily="34" charset="0"/>
              </a:rPr>
              <a:t>transfused when </a:t>
            </a:r>
            <a:r>
              <a:rPr lang="en-US" sz="2000" dirty="0">
                <a:solidFill>
                  <a:srgbClr val="FF0000"/>
                </a:solidFill>
                <a:latin typeface="Calibri" panose="020F0502020204030204" pitchFamily="34" charset="0"/>
              </a:rPr>
              <a:t>fibrinogen concentrate </a:t>
            </a:r>
            <a:r>
              <a:rPr lang="en-US" sz="2000" dirty="0">
                <a:solidFill>
                  <a:srgbClr val="1F497D"/>
                </a:solidFill>
                <a:latin typeface="Calibri" panose="020F0502020204030204" pitchFamily="34" charset="0"/>
              </a:rPr>
              <a:t>is </a:t>
            </a:r>
            <a:r>
              <a:rPr lang="en-US" sz="2000" dirty="0" err="1" smtClean="0">
                <a:solidFill>
                  <a:srgbClr val="1F497D"/>
                </a:solidFill>
                <a:latin typeface="Calibri" panose="020F0502020204030204" pitchFamily="34" charset="0"/>
              </a:rPr>
              <a:t>adminis</a:t>
            </a:r>
            <a:r>
              <a:rPr lang="en-US" sz="2000" dirty="0" smtClean="0">
                <a:solidFill>
                  <a:srgbClr val="1F497D"/>
                </a:solidFill>
                <a:latin typeface="Calibri" panose="020F0502020204030204" pitchFamily="34" charset="0"/>
              </a:rPr>
              <a:t>- </a:t>
            </a:r>
            <a:r>
              <a:rPr lang="en-US" sz="2000" dirty="0" err="1" smtClean="0">
                <a:solidFill>
                  <a:srgbClr val="1F497D"/>
                </a:solidFill>
                <a:latin typeface="Calibri" panose="020F0502020204030204" pitchFamily="34" charset="0"/>
              </a:rPr>
              <a:t>tred</a:t>
            </a:r>
            <a:r>
              <a:rPr lang="en-US" sz="2000" dirty="0" smtClean="0">
                <a:solidFill>
                  <a:srgbClr val="1F497D"/>
                </a:solidFill>
                <a:latin typeface="Calibri" panose="020F0502020204030204" pitchFamily="34" charset="0"/>
              </a:rPr>
              <a:t> </a:t>
            </a:r>
            <a:r>
              <a:rPr lang="en-US" sz="2000" dirty="0" err="1">
                <a:solidFill>
                  <a:srgbClr val="1F497D"/>
                </a:solidFill>
                <a:latin typeface="Calibri" panose="020F0502020204030204" pitchFamily="34" charset="0"/>
              </a:rPr>
              <a:t>intraoperatively</a:t>
            </a:r>
            <a:r>
              <a:rPr lang="en-US" sz="2000" dirty="0">
                <a:solidFill>
                  <a:srgbClr val="1F497D"/>
                </a:solidFill>
                <a:latin typeface="Calibri" panose="020F0502020204030204" pitchFamily="34" charset="0"/>
              </a:rPr>
              <a:t> (Category A2-B evidence).</a:t>
            </a:r>
            <a:endParaRPr lang="en-US" sz="2000" dirty="0">
              <a:solidFill>
                <a:srgbClr val="000000"/>
              </a:solidFill>
              <a:latin typeface="Calibri" panose="020F0502020204030204" pitchFamily="34" charset="0"/>
            </a:endParaRPr>
          </a:p>
          <a:p>
            <a:pPr marL="457200"/>
            <a:r>
              <a:rPr lang="en-US" sz="2000" b="1" dirty="0" smtClean="0">
                <a:solidFill>
                  <a:srgbClr val="1F497D"/>
                </a:solidFill>
                <a:latin typeface="Calibri" panose="020F0502020204030204" pitchFamily="34" charset="0"/>
              </a:rPr>
              <a:t>Survey </a:t>
            </a:r>
            <a:r>
              <a:rPr lang="en-US" sz="2000" b="1" dirty="0">
                <a:solidFill>
                  <a:srgbClr val="1F497D"/>
                </a:solidFill>
                <a:latin typeface="Calibri" panose="020F0502020204030204" pitchFamily="34" charset="0"/>
              </a:rPr>
              <a:t>Findings</a:t>
            </a:r>
            <a:r>
              <a:rPr lang="en-US" sz="2000" dirty="0">
                <a:solidFill>
                  <a:srgbClr val="1F497D"/>
                </a:solidFill>
                <a:latin typeface="Calibri" panose="020F0502020204030204" pitchFamily="34" charset="0"/>
              </a:rPr>
              <a:t>: </a:t>
            </a:r>
            <a:r>
              <a:rPr lang="en-US" sz="2000" dirty="0">
                <a:solidFill>
                  <a:srgbClr val="FF0000"/>
                </a:solidFill>
                <a:latin typeface="Calibri" panose="020F0502020204030204" pitchFamily="34" charset="0"/>
              </a:rPr>
              <a:t>The consultants and ASA </a:t>
            </a:r>
            <a:r>
              <a:rPr lang="en-US" sz="2000" dirty="0" smtClean="0">
                <a:solidFill>
                  <a:srgbClr val="FF0000"/>
                </a:solidFill>
                <a:latin typeface="Calibri" panose="020F0502020204030204" pitchFamily="34" charset="0"/>
              </a:rPr>
              <a:t>members both </a:t>
            </a:r>
            <a:r>
              <a:rPr lang="en-US" sz="2000" dirty="0">
                <a:solidFill>
                  <a:srgbClr val="FF0000"/>
                </a:solidFill>
                <a:latin typeface="Calibri" panose="020F0502020204030204" pitchFamily="34" charset="0"/>
              </a:rPr>
              <a:t>agree that, in patients with excessive bleeding, </a:t>
            </a:r>
            <a:r>
              <a:rPr lang="en-US" sz="2000" dirty="0" smtClean="0">
                <a:solidFill>
                  <a:srgbClr val="FF0000"/>
                </a:solidFill>
                <a:latin typeface="Calibri" panose="020F0502020204030204" pitchFamily="34" charset="0"/>
              </a:rPr>
              <a:t>consider the </a:t>
            </a:r>
            <a:r>
              <a:rPr lang="en-US" sz="2000" dirty="0">
                <a:solidFill>
                  <a:srgbClr val="FF0000"/>
                </a:solidFill>
                <a:latin typeface="Calibri" panose="020F0502020204030204" pitchFamily="34" charset="0"/>
              </a:rPr>
              <a:t>use of fibrinogen concentrate.</a:t>
            </a:r>
            <a:endParaRPr lang="en-US" sz="2000" b="0" i="0" dirty="0">
              <a:solidFill>
                <a:srgbClr val="FF0000"/>
              </a:solidFill>
              <a:effectLst/>
              <a:latin typeface="Calibri" panose="020F0502020204030204" pitchFamily="34" charset="0"/>
            </a:endParaRPr>
          </a:p>
        </p:txBody>
      </p:sp>
    </p:spTree>
    <p:extLst>
      <p:ext uri="{BB962C8B-B14F-4D97-AF65-F5344CB8AC3E}">
        <p14:creationId xmlns:p14="http://schemas.microsoft.com/office/powerpoint/2010/main" val="40649223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 y="0"/>
            <a:ext cx="11445240" cy="6771084"/>
          </a:xfrm>
          <a:prstGeom prst="rect">
            <a:avLst/>
          </a:prstGeom>
        </p:spPr>
        <p:txBody>
          <a:bodyPr wrap="square">
            <a:spAutoFit/>
          </a:bodyPr>
          <a:lstStyle/>
          <a:p>
            <a:r>
              <a:rPr lang="en-US" u="sng" dirty="0" err="1" smtClean="0">
                <a:hlinkClick r:id="rId2" tooltip="Acta anaesthesiologica Scandinavica."/>
              </a:rPr>
              <a:t>Acta</a:t>
            </a:r>
            <a:r>
              <a:rPr lang="en-US" u="sng" dirty="0" smtClean="0">
                <a:hlinkClick r:id="rId2" tooltip="Acta anaesthesiologica Scandinavica."/>
              </a:rPr>
              <a:t> </a:t>
            </a:r>
            <a:r>
              <a:rPr lang="en-US" u="sng" dirty="0" err="1" smtClean="0">
                <a:hlinkClick r:id="rId2" tooltip="Acta anaesthesiologica Scandinavica."/>
              </a:rPr>
              <a:t>Anaesthesiol</a:t>
            </a:r>
            <a:r>
              <a:rPr lang="en-US" u="sng" dirty="0" smtClean="0">
                <a:hlinkClick r:id="rId2" tooltip="Acta anaesthesiologica Scandinavica."/>
              </a:rPr>
              <a:t> Scand.</a:t>
            </a:r>
            <a:r>
              <a:rPr lang="en-US" sz="2800" dirty="0" smtClean="0"/>
              <a:t> </a:t>
            </a:r>
            <a:r>
              <a:rPr lang="en-US" sz="2400" b="1" dirty="0" smtClean="0"/>
              <a:t>2018</a:t>
            </a:r>
            <a:r>
              <a:rPr lang="en-US" sz="2800" dirty="0" smtClean="0"/>
              <a:t> </a:t>
            </a:r>
            <a:r>
              <a:rPr lang="en-US" dirty="0" smtClean="0"/>
              <a:t>Dec 3. </a:t>
            </a:r>
            <a:r>
              <a:rPr lang="en-US" dirty="0" err="1" smtClean="0"/>
              <a:t>doi</a:t>
            </a:r>
            <a:r>
              <a:rPr lang="en-US" dirty="0" smtClean="0"/>
              <a:t>: 10.1111/aas.13295. [</a:t>
            </a:r>
            <a:r>
              <a:rPr lang="en-US" dirty="0" err="1" smtClean="0"/>
              <a:t>Epub</a:t>
            </a:r>
            <a:r>
              <a:rPr lang="en-US" dirty="0" smtClean="0"/>
              <a:t> ahead of print]</a:t>
            </a:r>
          </a:p>
          <a:p>
            <a:r>
              <a:rPr lang="en-US" sz="3200" b="1" dirty="0" smtClean="0"/>
              <a:t>Effects of fibrinogen and platelet transfusion on coagulation and platelet function in bleeding cardiac surgery patients.</a:t>
            </a:r>
          </a:p>
          <a:p>
            <a:r>
              <a:rPr lang="en-US" u="sng" dirty="0" smtClean="0">
                <a:hlinkClick r:id="rId3"/>
              </a:rPr>
              <a:t>Shams </a:t>
            </a:r>
            <a:r>
              <a:rPr lang="en-US" u="sng" dirty="0" err="1" smtClean="0">
                <a:hlinkClick r:id="rId3"/>
              </a:rPr>
              <a:t>Hakimi</a:t>
            </a:r>
            <a:r>
              <a:rPr lang="en-US" u="sng" dirty="0" smtClean="0">
                <a:hlinkClick r:id="rId3"/>
              </a:rPr>
              <a:t> C</a:t>
            </a:r>
            <a:r>
              <a:rPr lang="en-US" baseline="30000" dirty="0" smtClean="0"/>
              <a:t>1</a:t>
            </a:r>
            <a:r>
              <a:rPr lang="en-US" dirty="0" smtClean="0"/>
              <a:t>, </a:t>
            </a:r>
            <a:r>
              <a:rPr lang="en-US" u="sng" dirty="0" smtClean="0">
                <a:hlinkClick r:id="rId4"/>
              </a:rPr>
              <a:t>Singh S</a:t>
            </a:r>
            <a:r>
              <a:rPr lang="en-US" baseline="30000" dirty="0" smtClean="0"/>
              <a:t>1</a:t>
            </a:r>
            <a:r>
              <a:rPr lang="en-US" dirty="0" smtClean="0"/>
              <a:t>, </a:t>
            </a:r>
            <a:r>
              <a:rPr lang="en-US" u="sng" dirty="0" err="1" smtClean="0">
                <a:hlinkClick r:id="rId5"/>
              </a:rPr>
              <a:t>Hesse</a:t>
            </a:r>
            <a:r>
              <a:rPr lang="en-US" u="sng" dirty="0" smtClean="0">
                <a:hlinkClick r:id="rId5"/>
              </a:rPr>
              <a:t> C</a:t>
            </a:r>
            <a:r>
              <a:rPr lang="en-US" baseline="30000" dirty="0" smtClean="0"/>
              <a:t>2</a:t>
            </a:r>
            <a:r>
              <a:rPr lang="en-US" dirty="0" smtClean="0"/>
              <a:t>, </a:t>
            </a:r>
            <a:r>
              <a:rPr lang="en-US" u="sng" dirty="0" err="1" smtClean="0">
                <a:hlinkClick r:id="rId6"/>
              </a:rPr>
              <a:t>Jeppsson</a:t>
            </a:r>
            <a:r>
              <a:rPr lang="en-US" u="sng" dirty="0" smtClean="0">
                <a:hlinkClick r:id="rId6"/>
              </a:rPr>
              <a:t> A</a:t>
            </a:r>
            <a:r>
              <a:rPr lang="en-US" baseline="30000" dirty="0" smtClean="0"/>
              <a:t>1,3</a:t>
            </a:r>
            <a:r>
              <a:rPr lang="en-US" dirty="0" smtClean="0"/>
              <a:t>.</a:t>
            </a:r>
          </a:p>
          <a:p>
            <a:pPr algn="just"/>
            <a:r>
              <a:rPr lang="en-US" sz="2400" b="1" cap="all" dirty="0" smtClean="0">
                <a:solidFill>
                  <a:srgbClr val="FF0000"/>
                </a:solidFill>
              </a:rPr>
              <a:t>RESULTS:  </a:t>
            </a:r>
            <a:r>
              <a:rPr lang="en-US" sz="2400" b="1" dirty="0" smtClean="0"/>
              <a:t>Fibrinogen infusion resulted in an increase in fibrinogen concentration and clot stability (P = 0.001), but had no effect on platelet aggregation. Platelet transfusion did not significantly affect coagulation, but improved </a:t>
            </a:r>
            <a:r>
              <a:rPr lang="en-US" sz="2400" b="1" dirty="0" err="1" smtClean="0"/>
              <a:t>arachidonic</a:t>
            </a:r>
            <a:r>
              <a:rPr lang="en-US" sz="2400" b="1" dirty="0" smtClean="0"/>
              <a:t> acid- and TRAP-induced platelet aggregation (P = 0.017 and 0.034 respectively) and increased platelet count. Combined fibrinogen and platelet transfusion shortened clotting time (P = 0.005) and increased clot stability (P = 0.001), and improved </a:t>
            </a:r>
            <a:r>
              <a:rPr lang="en-US" sz="2400" b="1" dirty="0" err="1" smtClean="0"/>
              <a:t>arachidonic</a:t>
            </a:r>
            <a:r>
              <a:rPr lang="en-US" sz="2400" b="1" dirty="0" smtClean="0"/>
              <a:t> acid- and TRAP-induced platelet aggregation (P = 0.004 and 0.016 respectively), and increased fibrinogen concentration and platelet count. The median bleeding volume was 150 (25th-75th percentile 70-240) </a:t>
            </a:r>
            <a:r>
              <a:rPr lang="en-US" sz="2400" b="1" dirty="0" err="1" smtClean="0"/>
              <a:t>mL</a:t>
            </a:r>
            <a:r>
              <a:rPr lang="en-US" sz="2400" b="1" dirty="0" smtClean="0"/>
              <a:t>/h before, and 60 (40-110) </a:t>
            </a:r>
            <a:r>
              <a:rPr lang="en-US" sz="2400" b="1" dirty="0" err="1" smtClean="0"/>
              <a:t>mL</a:t>
            </a:r>
            <a:r>
              <a:rPr lang="en-US" sz="2400" b="1" dirty="0" smtClean="0"/>
              <a:t>/h after transfusion of fibrinogen and/or platelet concentrate (P &lt; 0.001).</a:t>
            </a:r>
          </a:p>
          <a:p>
            <a:pPr algn="just"/>
            <a:r>
              <a:rPr lang="en-US" sz="2400" b="1" cap="all" dirty="0" smtClean="0">
                <a:solidFill>
                  <a:srgbClr val="FF0000"/>
                </a:solidFill>
              </a:rPr>
              <a:t>CONCLUSION:</a:t>
            </a:r>
            <a:r>
              <a:rPr lang="en-US" sz="2400" b="1" cap="all" dirty="0" smtClean="0"/>
              <a:t>  </a:t>
            </a:r>
            <a:r>
              <a:rPr lang="en-US" sz="2800" b="1" dirty="0" smtClean="0">
                <a:solidFill>
                  <a:srgbClr val="7030A0"/>
                </a:solidFill>
              </a:rPr>
              <a:t>The results demonstrate improved coagulation and platelet function following fibrinogen and platelet transfusion in patients bleeding after cardiac surgery.</a:t>
            </a:r>
            <a:endParaRPr lang="en-US" sz="2400" b="1" dirty="0">
              <a:solidFill>
                <a:srgbClr val="7030A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 y="243840"/>
            <a:ext cx="11475720" cy="5847755"/>
          </a:xfrm>
          <a:prstGeom prst="rect">
            <a:avLst/>
          </a:prstGeom>
        </p:spPr>
        <p:txBody>
          <a:bodyPr wrap="square">
            <a:spAutoFit/>
          </a:bodyPr>
          <a:lstStyle/>
          <a:p>
            <a:r>
              <a:rPr lang="en-US" sz="2000" b="1" u="sng" dirty="0" err="1" smtClean="0">
                <a:hlinkClick r:id="rId2" tooltip="PloS one."/>
              </a:rPr>
              <a:t>PLoS</a:t>
            </a:r>
            <a:r>
              <a:rPr lang="en-US" sz="2000" b="1" u="sng" dirty="0" smtClean="0">
                <a:hlinkClick r:id="rId2" tooltip="PloS one."/>
              </a:rPr>
              <a:t> One.</a:t>
            </a:r>
            <a:r>
              <a:rPr lang="en-US" sz="2000" b="1" dirty="0" smtClean="0"/>
              <a:t> 2018 Aug 3;13(8):e0201647. </a:t>
            </a:r>
            <a:r>
              <a:rPr lang="en-US" sz="2000" b="1" dirty="0" err="1" smtClean="0"/>
              <a:t>eCollection</a:t>
            </a:r>
            <a:r>
              <a:rPr lang="en-US" sz="2000" b="1" dirty="0" smtClean="0"/>
              <a:t> 2018.</a:t>
            </a:r>
          </a:p>
          <a:p>
            <a:r>
              <a:rPr lang="en-US" sz="3200" b="1" dirty="0" smtClean="0"/>
              <a:t>Short-term recovery pattern of plasma fibrinogen after cardiac surgery: A prospective observational study.</a:t>
            </a:r>
          </a:p>
          <a:p>
            <a:r>
              <a:rPr lang="en-US" u="sng" dirty="0" err="1" smtClean="0">
                <a:hlinkClick r:id="rId3"/>
              </a:rPr>
              <a:t>Erdoes</a:t>
            </a:r>
            <a:r>
              <a:rPr lang="en-US" u="sng" dirty="0" smtClean="0">
                <a:hlinkClick r:id="rId3"/>
              </a:rPr>
              <a:t> G</a:t>
            </a:r>
            <a:r>
              <a:rPr lang="en-US" baseline="30000" dirty="0" smtClean="0"/>
              <a:t>1</a:t>
            </a:r>
            <a:r>
              <a:rPr lang="en-US" dirty="0" smtClean="0"/>
              <a:t>, </a:t>
            </a:r>
            <a:r>
              <a:rPr lang="en-US" u="sng" dirty="0" smtClean="0">
                <a:hlinkClick r:id="rId4"/>
              </a:rPr>
              <a:t>Dietrich W</a:t>
            </a:r>
            <a:r>
              <a:rPr lang="en-US" baseline="30000" dirty="0" smtClean="0"/>
              <a:t>2</a:t>
            </a:r>
            <a:r>
              <a:rPr lang="en-US" dirty="0" smtClean="0"/>
              <a:t>, </a:t>
            </a:r>
            <a:r>
              <a:rPr lang="en-US" u="sng" dirty="0" err="1" smtClean="0">
                <a:hlinkClick r:id="rId5"/>
              </a:rPr>
              <a:t>Stucki</a:t>
            </a:r>
            <a:r>
              <a:rPr lang="en-US" u="sng" dirty="0" smtClean="0">
                <a:hlinkClick r:id="rId5"/>
              </a:rPr>
              <a:t> MP</a:t>
            </a:r>
            <a:r>
              <a:rPr lang="en-US" baseline="30000" dirty="0" smtClean="0"/>
              <a:t>1</a:t>
            </a:r>
            <a:r>
              <a:rPr lang="en-US" dirty="0" smtClean="0"/>
              <a:t>, </a:t>
            </a:r>
            <a:r>
              <a:rPr lang="en-US" u="sng" dirty="0" err="1" smtClean="0">
                <a:hlinkClick r:id="rId6"/>
              </a:rPr>
              <a:t>Merz</a:t>
            </a:r>
            <a:r>
              <a:rPr lang="en-US" u="sng" dirty="0" smtClean="0">
                <a:hlinkClick r:id="rId6"/>
              </a:rPr>
              <a:t> TM</a:t>
            </a:r>
            <a:r>
              <a:rPr lang="en-US" baseline="30000" dirty="0" smtClean="0"/>
              <a:t>3</a:t>
            </a:r>
            <a:r>
              <a:rPr lang="en-US" dirty="0" smtClean="0"/>
              <a:t>, </a:t>
            </a:r>
            <a:r>
              <a:rPr lang="en-US" u="sng" dirty="0" err="1" smtClean="0">
                <a:hlinkClick r:id="rId7"/>
              </a:rPr>
              <a:t>Angelillo-Scherrer</a:t>
            </a:r>
            <a:r>
              <a:rPr lang="en-US" u="sng" dirty="0" smtClean="0">
                <a:hlinkClick r:id="rId7"/>
              </a:rPr>
              <a:t> A</a:t>
            </a:r>
            <a:r>
              <a:rPr lang="en-US" baseline="30000" dirty="0" smtClean="0"/>
              <a:t>4</a:t>
            </a:r>
            <a:r>
              <a:rPr lang="en-US" dirty="0" smtClean="0"/>
              <a:t>, </a:t>
            </a:r>
            <a:r>
              <a:rPr lang="en-US" u="sng" dirty="0" err="1" smtClean="0">
                <a:hlinkClick r:id="rId8"/>
              </a:rPr>
              <a:t>Nagler</a:t>
            </a:r>
            <a:r>
              <a:rPr lang="en-US" u="sng" dirty="0" smtClean="0">
                <a:hlinkClick r:id="rId8"/>
              </a:rPr>
              <a:t> M</a:t>
            </a:r>
            <a:r>
              <a:rPr lang="en-US" baseline="30000" dirty="0" smtClean="0"/>
              <a:t>4</a:t>
            </a:r>
            <a:r>
              <a:rPr lang="en-US" dirty="0" smtClean="0"/>
              <a:t>, </a:t>
            </a:r>
            <a:r>
              <a:rPr lang="en-US" u="sng" dirty="0" smtClean="0">
                <a:hlinkClick r:id="rId9"/>
              </a:rPr>
              <a:t>Carrel T</a:t>
            </a:r>
            <a:r>
              <a:rPr lang="en-US" baseline="30000" dirty="0" smtClean="0"/>
              <a:t>5</a:t>
            </a:r>
            <a:r>
              <a:rPr lang="en-US" dirty="0" smtClean="0"/>
              <a:t>, </a:t>
            </a:r>
            <a:r>
              <a:rPr lang="en-US" u="sng" dirty="0" err="1" smtClean="0">
                <a:hlinkClick r:id="rId10"/>
              </a:rPr>
              <a:t>Eberle</a:t>
            </a:r>
            <a:r>
              <a:rPr lang="en-US" u="sng" dirty="0" smtClean="0">
                <a:hlinkClick r:id="rId10"/>
              </a:rPr>
              <a:t> B</a:t>
            </a:r>
            <a:r>
              <a:rPr lang="en-US" baseline="30000" dirty="0" smtClean="0"/>
              <a:t>1</a:t>
            </a:r>
            <a:r>
              <a:rPr lang="en-US" dirty="0" smtClean="0"/>
              <a:t>.</a:t>
            </a:r>
          </a:p>
          <a:p>
            <a:r>
              <a:rPr lang="en-US" b="1" dirty="0" smtClean="0"/>
              <a:t>Abstract</a:t>
            </a:r>
          </a:p>
          <a:p>
            <a:pPr algn="just"/>
            <a:r>
              <a:rPr lang="en-US" sz="2000" b="1" dirty="0" smtClean="0">
                <a:solidFill>
                  <a:srgbClr val="FF0000"/>
                </a:solidFill>
              </a:rPr>
              <a:t>Low plasma fibrinogen level is common after cardiopulmonary bypass (CPB).</a:t>
            </a:r>
            <a:r>
              <a:rPr lang="en-US" b="1" dirty="0" smtClean="0"/>
              <a:t> The aim of this study was to determine the short-term recovery pattern of plasma </a:t>
            </a:r>
            <a:r>
              <a:rPr lang="en-US" b="1" dirty="0" err="1" smtClean="0"/>
              <a:t>fibrinogenafter</a:t>
            </a:r>
            <a:r>
              <a:rPr lang="en-US" b="1" dirty="0" smtClean="0"/>
              <a:t> CPB weaning. Our hypothesis was that in the absence of surgical bleeding, CPB-induced </a:t>
            </a:r>
            <a:r>
              <a:rPr lang="en-US" b="1" dirty="0" err="1" smtClean="0"/>
              <a:t>hypofibrinogenemia</a:t>
            </a:r>
            <a:r>
              <a:rPr lang="en-US" b="1" dirty="0" smtClean="0"/>
              <a:t> would resolve spontaneously and predictably within a few hours. In a prospective, observational study of 26 patients undergoing conventional CPB (</a:t>
            </a:r>
            <a:r>
              <a:rPr lang="en-US" b="1" dirty="0" err="1" smtClean="0"/>
              <a:t>cCPB</a:t>
            </a:r>
            <a:r>
              <a:rPr lang="en-US" b="1" dirty="0" smtClean="0"/>
              <a:t>) or minimally invasive extracorporeal circulation (</a:t>
            </a:r>
            <a:r>
              <a:rPr lang="en-US" b="1" dirty="0" err="1" smtClean="0"/>
              <a:t>MiECC</a:t>
            </a:r>
            <a:r>
              <a:rPr lang="en-US" b="1" dirty="0" smtClean="0"/>
              <a:t>), </a:t>
            </a:r>
            <a:r>
              <a:rPr lang="en-US" b="1" dirty="0" err="1" smtClean="0"/>
              <a:t>Clauss</a:t>
            </a:r>
            <a:r>
              <a:rPr lang="en-US" b="1" dirty="0" smtClean="0"/>
              <a:t> fibrinogen level (C-FIB) was determined at 10 closely spaced time points after </a:t>
            </a:r>
            <a:r>
              <a:rPr lang="en-US" b="1" dirty="0" err="1" smtClean="0"/>
              <a:t>protamine</a:t>
            </a:r>
            <a:r>
              <a:rPr lang="en-US" b="1" dirty="0" smtClean="0"/>
              <a:t> administration. Primary endpoint was the time to recovery of post-CPB fibrinogen levels to ≥1.5 g/L. C-FIB reached its nadir after </a:t>
            </a:r>
            <a:r>
              <a:rPr lang="en-US" b="1" dirty="0" err="1" smtClean="0"/>
              <a:t>protamine</a:t>
            </a:r>
            <a:r>
              <a:rPr lang="en-US" b="1" dirty="0" smtClean="0"/>
              <a:t> administration corresponding to 62 ± 5% (mean ± SD) of the baseline level after </a:t>
            </a:r>
            <a:r>
              <a:rPr lang="en-US" b="1" dirty="0" err="1" smtClean="0"/>
              <a:t>cCPB</a:t>
            </a:r>
            <a:r>
              <a:rPr lang="en-US" b="1" dirty="0" smtClean="0"/>
              <a:t> and 68 ± 7% after </a:t>
            </a:r>
            <a:r>
              <a:rPr lang="en-US" b="1" dirty="0" err="1" smtClean="0"/>
              <a:t>MiECC</a:t>
            </a:r>
            <a:r>
              <a:rPr lang="en-US" b="1" dirty="0" smtClean="0"/>
              <a:t> (p = 0.027 vs. </a:t>
            </a:r>
            <a:r>
              <a:rPr lang="en-US" b="1" dirty="0" err="1" smtClean="0"/>
              <a:t>cCPB</a:t>
            </a:r>
            <a:r>
              <a:rPr lang="en-US" b="1" dirty="0" smtClean="0"/>
              <a:t>). </a:t>
            </a:r>
            <a:r>
              <a:rPr lang="en-US" sz="2400" b="1" dirty="0" smtClean="0">
                <a:solidFill>
                  <a:srgbClr val="C00000"/>
                </a:solidFill>
              </a:rPr>
              <a:t>C-FIB recovered spontaneously at a nearly constant rate of approximately 0.08 g/L per hour. </a:t>
            </a:r>
            <a:r>
              <a:rPr lang="en-US" sz="2400" b="1" dirty="0" smtClean="0">
                <a:solidFill>
                  <a:srgbClr val="7030A0"/>
                </a:solidFill>
              </a:rPr>
              <a:t>In all patients, C-FIB was ≥1.5 g/L at 4 hours and ≥2.0 g/L at 13 hours after CPB weaning. </a:t>
            </a:r>
            <a:endParaRPr lang="en-US" sz="2000" b="1" dirty="0" smtClean="0">
              <a:solidFill>
                <a:srgbClr val="7030A0"/>
              </a:solidFill>
            </a:endParaRPr>
          </a:p>
          <a:p>
            <a:pPr algn="just"/>
            <a:r>
              <a:rPr lang="en-US" b="1" dirty="0" smtClean="0"/>
              <a:t>Following cardiac surgery with CPB and </a:t>
            </a:r>
            <a:r>
              <a:rPr lang="en-US" b="1" u="sng" dirty="0" smtClean="0"/>
              <a:t>in the absence of surgical bleeding</a:t>
            </a:r>
            <a:r>
              <a:rPr lang="en-US" b="1" dirty="0" smtClean="0"/>
              <a:t>, spontaneous recovery of normal endogenous fibrinogen levels can be expected at a rate of 0.08 g/L per hour. Administration of fibrinogen concentrate triggered solely by a single-point measurement of low plasma fibrinogen some time after CPB is not justified.</a:t>
            </a:r>
            <a:endParaRPr lang="en-US"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www.healthcare.siemens.com/siemens_hwem-hwem_ssxa_websites-context-root/wcm/idc/groups/public/@global/@lab/documents/image/mdaw/mtiy/~edisp/hemostasis_cascade_flash-00126202/~renditions/hemostasis_cascade_flash-00126202~1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8709"/>
            <a:ext cx="12192000" cy="6909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7984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0052" y="0"/>
            <a:ext cx="12029315" cy="6858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31066" y="198120"/>
            <a:ext cx="11937215" cy="665988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7050"/>
            <a:ext cx="11963400" cy="6494085"/>
          </a:xfrm>
          <a:prstGeom prst="rect">
            <a:avLst/>
          </a:prstGeom>
        </p:spPr>
        <p:txBody>
          <a:bodyPr wrap="square">
            <a:spAutoFit/>
          </a:bodyPr>
          <a:lstStyle/>
          <a:p>
            <a:r>
              <a:rPr lang="en-US" sz="2400" u="sng" dirty="0" err="1" smtClean="0">
                <a:hlinkClick r:id="rId2" tooltip="Clinical and applied thrombosis/hemostasis : official journal of the International Academy of Clinical and Applied Thrombosis/Hemostasis."/>
              </a:rPr>
              <a:t>Clin</a:t>
            </a:r>
            <a:r>
              <a:rPr lang="en-US" sz="2400" u="sng" dirty="0" smtClean="0">
                <a:hlinkClick r:id="rId2" tooltip="Clinical and applied thrombosis/hemostasis : official journal of the International Academy of Clinical and Applied Thrombosis/Hemostasis."/>
              </a:rPr>
              <a:t> </a:t>
            </a:r>
            <a:r>
              <a:rPr lang="en-US" sz="2400" u="sng" dirty="0" err="1" smtClean="0">
                <a:hlinkClick r:id="rId2" tooltip="Clinical and applied thrombosis/hemostasis : official journal of the International Academy of Clinical and Applied Thrombosis/Hemostasis."/>
              </a:rPr>
              <a:t>Appl</a:t>
            </a:r>
            <a:r>
              <a:rPr lang="en-US" sz="2400" u="sng" dirty="0" smtClean="0">
                <a:hlinkClick r:id="rId2" tooltip="Clinical and applied thrombosis/hemostasis : official journal of the International Academy of Clinical and Applied Thrombosis/Hemostasis."/>
              </a:rPr>
              <a:t> </a:t>
            </a:r>
            <a:r>
              <a:rPr lang="en-US" sz="2400" u="sng" dirty="0" err="1" smtClean="0">
                <a:hlinkClick r:id="rId2" tooltip="Clinical and applied thrombosis/hemostasis : official journal of the International Academy of Clinical and Applied Thrombosis/Hemostasis."/>
              </a:rPr>
              <a:t>Thromb</a:t>
            </a:r>
            <a:r>
              <a:rPr lang="en-US" sz="2400" u="sng" dirty="0" smtClean="0">
                <a:hlinkClick r:id="rId2" tooltip="Clinical and applied thrombosis/hemostasis : official journal of the International Academy of Clinical and Applied Thrombosis/Hemostasis."/>
              </a:rPr>
              <a:t> </a:t>
            </a:r>
            <a:r>
              <a:rPr lang="en-US" sz="2400" u="sng" dirty="0" err="1" smtClean="0">
                <a:hlinkClick r:id="rId2" tooltip="Clinical and applied thrombosis/hemostasis : official journal of the International Academy of Clinical and Applied Thrombosis/Hemostasis."/>
              </a:rPr>
              <a:t>Hemost</a:t>
            </a:r>
            <a:r>
              <a:rPr lang="en-US" sz="2400" u="sng" dirty="0" smtClean="0">
                <a:hlinkClick r:id="rId2" tooltip="Clinical and applied thrombosis/hemostasis : official journal of the International Academy of Clinical and Applied Thrombosis/Hemostasis."/>
              </a:rPr>
              <a:t>.</a:t>
            </a:r>
            <a:r>
              <a:rPr lang="en-US" sz="2400" dirty="0" smtClean="0"/>
              <a:t> 2018 Dec 5:1076029618816382. </a:t>
            </a:r>
          </a:p>
          <a:p>
            <a:r>
              <a:rPr lang="en-US" sz="2800" b="1" dirty="0" smtClean="0"/>
              <a:t>Correlation Between ROTEM FIBTEM Maximum Clot Firmness and Fibrinogen Levels in Pediatric Cardiac Surgery Patients.</a:t>
            </a:r>
          </a:p>
          <a:p>
            <a:r>
              <a:rPr lang="en-US" u="sng" dirty="0" err="1" smtClean="0">
                <a:hlinkClick r:id="rId3"/>
              </a:rPr>
              <a:t>Tirotta</a:t>
            </a:r>
            <a:r>
              <a:rPr lang="en-US" u="sng" dirty="0" smtClean="0">
                <a:hlinkClick r:id="rId3"/>
              </a:rPr>
              <a:t> CF</a:t>
            </a:r>
            <a:r>
              <a:rPr lang="en-US" baseline="30000" dirty="0" smtClean="0"/>
              <a:t>1</a:t>
            </a:r>
            <a:r>
              <a:rPr lang="en-US" dirty="0" smtClean="0"/>
              <a:t>, </a:t>
            </a:r>
            <a:r>
              <a:rPr lang="en-US" u="sng" dirty="0" err="1" smtClean="0">
                <a:hlinkClick r:id="rId4"/>
              </a:rPr>
              <a:t>Lagueruela</a:t>
            </a:r>
            <a:r>
              <a:rPr lang="en-US" u="sng" dirty="0" smtClean="0">
                <a:hlinkClick r:id="rId4"/>
              </a:rPr>
              <a:t> RG</a:t>
            </a:r>
            <a:r>
              <a:rPr lang="en-US" baseline="30000" dirty="0" smtClean="0"/>
              <a:t>1</a:t>
            </a:r>
            <a:r>
              <a:rPr lang="en-US" dirty="0" smtClean="0"/>
              <a:t>, </a:t>
            </a:r>
            <a:r>
              <a:rPr lang="en-US" u="sng" dirty="0" err="1" smtClean="0">
                <a:hlinkClick r:id="rId5"/>
              </a:rPr>
              <a:t>Madril</a:t>
            </a:r>
            <a:r>
              <a:rPr lang="en-US" u="sng" dirty="0" smtClean="0">
                <a:hlinkClick r:id="rId5"/>
              </a:rPr>
              <a:t> D</a:t>
            </a:r>
            <a:r>
              <a:rPr lang="en-US" baseline="30000" dirty="0" smtClean="0"/>
              <a:t>1</a:t>
            </a:r>
            <a:r>
              <a:rPr lang="en-US" dirty="0" smtClean="0"/>
              <a:t>, </a:t>
            </a:r>
            <a:r>
              <a:rPr lang="en-US" u="sng" dirty="0" err="1" smtClean="0">
                <a:hlinkClick r:id="rId6"/>
              </a:rPr>
              <a:t>Salyakina</a:t>
            </a:r>
            <a:r>
              <a:rPr lang="en-US" u="sng" dirty="0" smtClean="0">
                <a:hlinkClick r:id="rId6"/>
              </a:rPr>
              <a:t> D</a:t>
            </a:r>
            <a:r>
              <a:rPr lang="en-US" baseline="30000" dirty="0" smtClean="0"/>
              <a:t>2</a:t>
            </a:r>
            <a:r>
              <a:rPr lang="en-US" dirty="0" smtClean="0"/>
              <a:t>, </a:t>
            </a:r>
            <a:r>
              <a:rPr lang="en-US" u="sng" dirty="0" smtClean="0">
                <a:hlinkClick r:id="rId7"/>
              </a:rPr>
              <a:t>Wang W</a:t>
            </a:r>
            <a:r>
              <a:rPr lang="en-US" baseline="30000" dirty="0" smtClean="0"/>
              <a:t>2</a:t>
            </a:r>
            <a:r>
              <a:rPr lang="en-US" dirty="0" smtClean="0"/>
              <a:t>, </a:t>
            </a:r>
            <a:r>
              <a:rPr lang="en-US" u="sng" dirty="0" smtClean="0">
                <a:hlinkClick r:id="rId8"/>
              </a:rPr>
              <a:t>Taylor T</a:t>
            </a:r>
            <a:r>
              <a:rPr lang="en-US" baseline="30000" dirty="0" smtClean="0"/>
              <a:t>2</a:t>
            </a:r>
            <a:r>
              <a:rPr lang="en-US" dirty="0" smtClean="0"/>
              <a:t>, </a:t>
            </a:r>
            <a:r>
              <a:rPr lang="en-US" u="sng" dirty="0" err="1" smtClean="0">
                <a:hlinkClick r:id="rId9"/>
              </a:rPr>
              <a:t>Ojito</a:t>
            </a:r>
            <a:r>
              <a:rPr lang="en-US" u="sng" dirty="0" smtClean="0">
                <a:hlinkClick r:id="rId9"/>
              </a:rPr>
              <a:t> J</a:t>
            </a:r>
            <a:r>
              <a:rPr lang="en-US" baseline="30000" dirty="0" smtClean="0"/>
              <a:t>3</a:t>
            </a:r>
            <a:r>
              <a:rPr lang="en-US" dirty="0" smtClean="0"/>
              <a:t>, </a:t>
            </a:r>
            <a:r>
              <a:rPr lang="en-US" u="sng" dirty="0" err="1" smtClean="0">
                <a:hlinkClick r:id="rId10"/>
              </a:rPr>
              <a:t>Kubes</a:t>
            </a:r>
            <a:r>
              <a:rPr lang="en-US" u="sng" dirty="0" smtClean="0">
                <a:hlinkClick r:id="rId10"/>
              </a:rPr>
              <a:t> K</a:t>
            </a:r>
            <a:r>
              <a:rPr lang="en-US" baseline="30000" dirty="0" smtClean="0"/>
              <a:t>3</a:t>
            </a:r>
            <a:r>
              <a:rPr lang="en-US" dirty="0" smtClean="0"/>
              <a:t>, </a:t>
            </a:r>
            <a:r>
              <a:rPr lang="en-US" u="sng" dirty="0" smtClean="0">
                <a:hlinkClick r:id="rId11"/>
              </a:rPr>
              <a:t>Lim H</a:t>
            </a:r>
            <a:r>
              <a:rPr lang="en-US" baseline="30000" dirty="0" smtClean="0"/>
              <a:t>3</a:t>
            </a:r>
            <a:r>
              <a:rPr lang="en-US" dirty="0" smtClean="0"/>
              <a:t>, </a:t>
            </a:r>
            <a:r>
              <a:rPr lang="en-US" u="sng" dirty="0" err="1" smtClean="0">
                <a:hlinkClick r:id="rId12"/>
              </a:rPr>
              <a:t>Hannan</a:t>
            </a:r>
            <a:r>
              <a:rPr lang="en-US" u="sng" dirty="0" smtClean="0">
                <a:hlinkClick r:id="rId12"/>
              </a:rPr>
              <a:t> R</a:t>
            </a:r>
            <a:r>
              <a:rPr lang="en-US" baseline="30000" dirty="0" smtClean="0"/>
              <a:t>3</a:t>
            </a:r>
            <a:r>
              <a:rPr lang="en-US" dirty="0" smtClean="0"/>
              <a:t>, </a:t>
            </a:r>
            <a:r>
              <a:rPr lang="en-US" u="sng" dirty="0" smtClean="0">
                <a:hlinkClick r:id="rId13"/>
              </a:rPr>
              <a:t>Burke R</a:t>
            </a:r>
            <a:r>
              <a:rPr lang="en-US" baseline="30000" dirty="0" smtClean="0"/>
              <a:t>3</a:t>
            </a:r>
            <a:r>
              <a:rPr lang="en-US" dirty="0" smtClean="0"/>
              <a:t>.</a:t>
            </a:r>
          </a:p>
          <a:p>
            <a:r>
              <a:rPr lang="en-US" b="1" dirty="0" smtClean="0">
                <a:hlinkClick r:id="rId2" tooltip="Open/close author information list"/>
              </a:rPr>
              <a:t>Author information</a:t>
            </a:r>
            <a:endParaRPr lang="en-US" b="1" dirty="0" smtClean="0"/>
          </a:p>
          <a:p>
            <a:pPr algn="just"/>
            <a:r>
              <a:rPr lang="en-US" sz="2000" b="1" dirty="0" smtClean="0"/>
              <a:t>Abstract</a:t>
            </a:r>
          </a:p>
          <a:p>
            <a:pPr algn="just"/>
            <a:r>
              <a:rPr lang="en-US" sz="2000" b="1" dirty="0" smtClean="0"/>
              <a:t>This study evaluated whether rotational </a:t>
            </a:r>
            <a:r>
              <a:rPr lang="en-US" sz="2000" b="1" dirty="0" err="1" smtClean="0"/>
              <a:t>thromboelastometry</a:t>
            </a:r>
            <a:r>
              <a:rPr lang="en-US" sz="2000" b="1" dirty="0" smtClean="0"/>
              <a:t> (ROTEM; Tem International GmbH, Munich, Germany) FIBTEM maximum clot firmness (MCF) can be used to predict plasma fibrinogen level in pediatric patients undergoing cardiac surgery. Linear regression was conducted to predict plasma fibrinogen level using FIBTEM MCF (0.05 level of significance). Scatter plot with the regression line for the model fit was created. Fifty charts were retrospectively reviewed, and 87 independent measurements of FIBTEM MCF paired with plasma fibrinogen levels were identified for analysis. </a:t>
            </a:r>
            <a:r>
              <a:rPr lang="en-US" sz="2400" b="1" dirty="0" smtClean="0">
                <a:solidFill>
                  <a:srgbClr val="C00000"/>
                </a:solidFill>
              </a:rPr>
              <a:t>Linear regression analysis suggested a significant positive linear relationship ( P &lt; .0001) between plasma fibrinogen levels and MCF. Both MCF intercept and slope were significantly correlated with fibrinogen level ( P &lt; .0001). The estimated regression equation (predicted fibrinogen = 78.6 + 12.4 × MCF) indicates that a 1-mm increase in MCF raises plasma fibrinogen level by an average of 12.4 mg/</a:t>
            </a:r>
            <a:r>
              <a:rPr lang="en-US" sz="2400" b="1" dirty="0" err="1" smtClean="0">
                <a:solidFill>
                  <a:srgbClr val="C00000"/>
                </a:solidFill>
              </a:rPr>
              <a:t>dL</a:t>
            </a:r>
            <a:r>
              <a:rPr lang="en-US" sz="2400" b="1" dirty="0" smtClean="0">
                <a:solidFill>
                  <a:srgbClr val="C00000"/>
                </a:solidFill>
              </a:rPr>
              <a:t>. </a:t>
            </a:r>
            <a:r>
              <a:rPr lang="en-US" sz="2000" b="1" dirty="0" smtClean="0"/>
              <a:t>The statistically significant positive linear relationship observed between MCF and fibrinogen levels ( P &lt; .001) suggests that MCF can be used as a surrogate for fibrinogen level. This relationship is of clinical relevance in the calculation of patient-specific dosing of fibrinogen supplementation in this setting.</a:t>
            </a:r>
            <a:endParaRPr lang="en-US" sz="20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09120" cy="6955750"/>
          </a:xfrm>
          <a:prstGeom prst="rect">
            <a:avLst/>
          </a:prstGeom>
        </p:spPr>
        <p:txBody>
          <a:bodyPr wrap="square">
            <a:spAutoFit/>
          </a:bodyPr>
          <a:lstStyle/>
          <a:p>
            <a:r>
              <a:rPr lang="en-US" sz="2400" b="1" u="sng" dirty="0" smtClean="0">
                <a:hlinkClick r:id="rId2" tooltip="JAMA."/>
              </a:rPr>
              <a:t>JAMA.</a:t>
            </a:r>
            <a:r>
              <a:rPr lang="en-US" sz="2400" b="1" dirty="0" smtClean="0"/>
              <a:t> 2017 Feb 21;317(7):738-747. </a:t>
            </a:r>
            <a:r>
              <a:rPr lang="en-US" sz="2400" b="1" dirty="0" err="1" smtClean="0"/>
              <a:t>doi</a:t>
            </a:r>
            <a:r>
              <a:rPr lang="en-US" sz="2400" b="1" dirty="0" smtClean="0"/>
              <a:t>: 10.1001/jama.2016.21037.</a:t>
            </a:r>
          </a:p>
          <a:p>
            <a:r>
              <a:rPr lang="en-US" sz="2400" b="1" dirty="0" smtClean="0"/>
              <a:t>Effect of Fibrinogen Concentrate on </a:t>
            </a:r>
            <a:r>
              <a:rPr lang="en-US" sz="2400" b="1" dirty="0" err="1" smtClean="0"/>
              <a:t>Intraoperative</a:t>
            </a:r>
            <a:r>
              <a:rPr lang="en-US" sz="2400" b="1" dirty="0" smtClean="0"/>
              <a:t> Blood Loss Among Patients With </a:t>
            </a:r>
            <a:r>
              <a:rPr lang="en-US" sz="2400" b="1" dirty="0" err="1" smtClean="0"/>
              <a:t>Intraoperative</a:t>
            </a:r>
            <a:r>
              <a:rPr lang="en-US" sz="2400" b="1" dirty="0" smtClean="0"/>
              <a:t> Bleeding During High-Risk Cardiac Surgery: A Randomized Clinical Trial.</a:t>
            </a:r>
          </a:p>
          <a:p>
            <a:r>
              <a:rPr lang="en-US" u="sng" dirty="0" err="1" smtClean="0">
                <a:hlinkClick r:id="rId3"/>
              </a:rPr>
              <a:t>Bilecen</a:t>
            </a:r>
            <a:r>
              <a:rPr lang="en-US" u="sng" dirty="0" smtClean="0">
                <a:hlinkClick r:id="rId3"/>
              </a:rPr>
              <a:t> S</a:t>
            </a:r>
            <a:r>
              <a:rPr lang="en-US" baseline="30000" dirty="0" smtClean="0"/>
              <a:t>1</a:t>
            </a:r>
            <a:r>
              <a:rPr lang="en-US" dirty="0" smtClean="0"/>
              <a:t>, </a:t>
            </a:r>
            <a:r>
              <a:rPr lang="en-US" u="sng" dirty="0" smtClean="0">
                <a:hlinkClick r:id="rId4"/>
              </a:rPr>
              <a:t>de </a:t>
            </a:r>
            <a:r>
              <a:rPr lang="en-US" u="sng" dirty="0" err="1" smtClean="0">
                <a:hlinkClick r:id="rId4"/>
              </a:rPr>
              <a:t>Groot</a:t>
            </a:r>
            <a:r>
              <a:rPr lang="en-US" u="sng" dirty="0" smtClean="0">
                <a:hlinkClick r:id="rId4"/>
              </a:rPr>
              <a:t> JA</a:t>
            </a:r>
            <a:r>
              <a:rPr lang="en-US" baseline="30000" dirty="0" smtClean="0"/>
              <a:t>2</a:t>
            </a:r>
            <a:r>
              <a:rPr lang="en-US" dirty="0" smtClean="0"/>
              <a:t>, </a:t>
            </a:r>
            <a:r>
              <a:rPr lang="en-US" u="sng" dirty="0" err="1" smtClean="0">
                <a:hlinkClick r:id="rId5"/>
              </a:rPr>
              <a:t>Kalkman</a:t>
            </a:r>
            <a:r>
              <a:rPr lang="en-US" u="sng" dirty="0" smtClean="0">
                <a:hlinkClick r:id="rId5"/>
              </a:rPr>
              <a:t> CJ</a:t>
            </a:r>
            <a:r>
              <a:rPr lang="en-US" baseline="30000" dirty="0" smtClean="0"/>
              <a:t>3</a:t>
            </a:r>
            <a:r>
              <a:rPr lang="en-US" dirty="0" smtClean="0"/>
              <a:t>, </a:t>
            </a:r>
            <a:r>
              <a:rPr lang="en-US" u="sng" dirty="0" err="1" smtClean="0">
                <a:hlinkClick r:id="rId6"/>
              </a:rPr>
              <a:t>Spanjersberg</a:t>
            </a:r>
            <a:r>
              <a:rPr lang="en-US" u="sng" dirty="0" smtClean="0">
                <a:hlinkClick r:id="rId6"/>
              </a:rPr>
              <a:t> AJ</a:t>
            </a:r>
            <a:r>
              <a:rPr lang="en-US" baseline="30000" dirty="0" smtClean="0"/>
              <a:t>4</a:t>
            </a:r>
            <a:r>
              <a:rPr lang="en-US" dirty="0" smtClean="0"/>
              <a:t>, </a:t>
            </a:r>
            <a:r>
              <a:rPr lang="en-US" u="sng" dirty="0" smtClean="0">
                <a:hlinkClick r:id="rId7"/>
              </a:rPr>
              <a:t>Brandon Bravo </a:t>
            </a:r>
            <a:r>
              <a:rPr lang="en-US" u="sng" dirty="0" err="1" smtClean="0">
                <a:hlinkClick r:id="rId7"/>
              </a:rPr>
              <a:t>Bruinsma</a:t>
            </a:r>
            <a:r>
              <a:rPr lang="en-US" u="sng" dirty="0" smtClean="0">
                <a:hlinkClick r:id="rId7"/>
              </a:rPr>
              <a:t> GJ</a:t>
            </a:r>
            <a:r>
              <a:rPr lang="en-US" baseline="30000" dirty="0" smtClean="0"/>
              <a:t>5</a:t>
            </a:r>
            <a:r>
              <a:rPr lang="en-US" dirty="0" smtClean="0"/>
              <a:t>, </a:t>
            </a:r>
            <a:r>
              <a:rPr lang="en-US" u="sng" dirty="0" smtClean="0">
                <a:hlinkClick r:id="rId8"/>
              </a:rPr>
              <a:t>Moons KG</a:t>
            </a:r>
            <a:r>
              <a:rPr lang="en-US" baseline="30000" dirty="0" smtClean="0"/>
              <a:t>6</a:t>
            </a:r>
            <a:r>
              <a:rPr lang="en-US" dirty="0" smtClean="0"/>
              <a:t>, </a:t>
            </a:r>
            <a:r>
              <a:rPr lang="en-US" u="sng" dirty="0" err="1" smtClean="0">
                <a:hlinkClick r:id="rId9"/>
              </a:rPr>
              <a:t>Nierich</a:t>
            </a:r>
            <a:r>
              <a:rPr lang="en-US" u="sng" dirty="0" smtClean="0">
                <a:hlinkClick r:id="rId9"/>
              </a:rPr>
              <a:t> AP</a:t>
            </a:r>
            <a:r>
              <a:rPr lang="en-US" baseline="30000" dirty="0" smtClean="0"/>
              <a:t>4</a:t>
            </a:r>
            <a:r>
              <a:rPr lang="en-US" dirty="0" smtClean="0"/>
              <a:t>.</a:t>
            </a:r>
          </a:p>
          <a:p>
            <a:pPr algn="just"/>
            <a:r>
              <a:rPr lang="en-US" sz="2000" b="1" cap="all" dirty="0" smtClean="0"/>
              <a:t>INTERVENTIONS:    </a:t>
            </a:r>
            <a:r>
              <a:rPr lang="en-US" sz="2000" b="1" dirty="0" smtClean="0">
                <a:solidFill>
                  <a:srgbClr val="FF0000"/>
                </a:solidFill>
              </a:rPr>
              <a:t>Intravenous, single-dose administration of fibrinogen concentrate (n = 60) or placebo (n = 60), targeted to achieve a </a:t>
            </a:r>
            <a:r>
              <a:rPr lang="en-US" sz="2000" b="1" dirty="0" err="1" smtClean="0">
                <a:solidFill>
                  <a:srgbClr val="FF0000"/>
                </a:solidFill>
              </a:rPr>
              <a:t>postinfusion</a:t>
            </a:r>
            <a:r>
              <a:rPr lang="en-US" sz="2000" b="1" dirty="0" smtClean="0">
                <a:solidFill>
                  <a:srgbClr val="FF0000"/>
                </a:solidFill>
              </a:rPr>
              <a:t> plasma fibrinogen level of 2.5 g/L.</a:t>
            </a:r>
          </a:p>
          <a:p>
            <a:pPr algn="just"/>
            <a:r>
              <a:rPr lang="en-US" sz="2000" b="1" cap="all" dirty="0" smtClean="0"/>
              <a:t>RESULTS:</a:t>
            </a:r>
          </a:p>
          <a:p>
            <a:pPr algn="just"/>
            <a:r>
              <a:rPr lang="en-US" sz="2000" dirty="0" smtClean="0"/>
              <a:t>Among 120 patients (mean age; 71 [SD, 10] years, 37 women [31%]) included in the study, combined CABG and valve repair or replacement surgery comprised 72% of procedures and had a mean (SD) cardiopulmonary bypass time of 200 minutes (83) minutes. For the primary outcome, median blood loss in the fibrinogen group was 50 </a:t>
            </a:r>
            <a:r>
              <a:rPr lang="en-US" sz="2000" dirty="0" err="1" smtClean="0"/>
              <a:t>mL</a:t>
            </a:r>
            <a:r>
              <a:rPr lang="en-US" sz="2000" dirty="0" smtClean="0"/>
              <a:t> (</a:t>
            </a:r>
            <a:r>
              <a:rPr lang="en-US" sz="2000" dirty="0" err="1" smtClean="0"/>
              <a:t>interquartile</a:t>
            </a:r>
            <a:r>
              <a:rPr lang="en-US" sz="2000" dirty="0" smtClean="0"/>
              <a:t> range [IQR], 29-100 </a:t>
            </a:r>
            <a:r>
              <a:rPr lang="en-US" sz="2000" dirty="0" err="1" smtClean="0"/>
              <a:t>mL</a:t>
            </a:r>
            <a:r>
              <a:rPr lang="en-US" sz="2000" dirty="0" smtClean="0"/>
              <a:t>) compared with 70 </a:t>
            </a:r>
            <a:r>
              <a:rPr lang="en-US" sz="2000" dirty="0" err="1" smtClean="0"/>
              <a:t>mL</a:t>
            </a:r>
            <a:r>
              <a:rPr lang="en-US" sz="2000" dirty="0" smtClean="0"/>
              <a:t> (IQR, 33-145 </a:t>
            </a:r>
            <a:r>
              <a:rPr lang="en-US" sz="2000" dirty="0" err="1" smtClean="0"/>
              <a:t>mL</a:t>
            </a:r>
            <a:r>
              <a:rPr lang="en-US" sz="2000" dirty="0" smtClean="0"/>
              <a:t>) in the control group (P = .19), the absolute difference 20 </a:t>
            </a:r>
            <a:r>
              <a:rPr lang="en-US" sz="2000" dirty="0" err="1" smtClean="0"/>
              <a:t>mL</a:t>
            </a:r>
            <a:r>
              <a:rPr lang="en-US" sz="2000" dirty="0" smtClean="0"/>
              <a:t> (95% CI, -13 to 35 </a:t>
            </a:r>
            <a:r>
              <a:rPr lang="en-US" sz="2000" dirty="0" err="1" smtClean="0"/>
              <a:t>mL</a:t>
            </a:r>
            <a:r>
              <a:rPr lang="en-US" sz="2000" dirty="0" smtClean="0"/>
              <a:t>). There were 6 cases of stroke or transient ischemic attack (4 in the fibrinogen group); 4 myocardial infarctions (3 in the fibrinogen group); 2 deaths (both in the fibrinogen group); 5 cases with renal insufficiency or failure (3 in the fibrinogen group); and 9 cases with </a:t>
            </a:r>
            <a:r>
              <a:rPr lang="en-US" sz="2000" dirty="0" err="1" smtClean="0"/>
              <a:t>reoperative</a:t>
            </a:r>
            <a:r>
              <a:rPr lang="en-US" sz="2000" dirty="0" smtClean="0"/>
              <a:t> </a:t>
            </a:r>
            <a:r>
              <a:rPr lang="en-US" sz="2000" dirty="0" err="1" smtClean="0"/>
              <a:t>thoracotomy</a:t>
            </a:r>
            <a:r>
              <a:rPr lang="en-US" sz="2000" dirty="0" smtClean="0"/>
              <a:t> (4 in the fibrinogen group).</a:t>
            </a:r>
          </a:p>
          <a:p>
            <a:pPr algn="just"/>
            <a:r>
              <a:rPr lang="en-US" sz="2400" b="1" cap="all" dirty="0" smtClean="0">
                <a:solidFill>
                  <a:srgbClr val="C00000"/>
                </a:solidFill>
              </a:rPr>
              <a:t>CONCLUSIONS AND RELEVANCE:</a:t>
            </a:r>
          </a:p>
          <a:p>
            <a:pPr algn="just"/>
            <a:r>
              <a:rPr lang="en-US" sz="2400" b="1" dirty="0" smtClean="0">
                <a:solidFill>
                  <a:srgbClr val="C00000"/>
                </a:solidFill>
              </a:rPr>
              <a:t>Among patients with </a:t>
            </a:r>
            <a:r>
              <a:rPr lang="en-US" sz="2400" b="1" dirty="0" err="1" smtClean="0">
                <a:solidFill>
                  <a:srgbClr val="C00000"/>
                </a:solidFill>
              </a:rPr>
              <a:t>intraoperative</a:t>
            </a:r>
            <a:r>
              <a:rPr lang="en-US" sz="2400" b="1" dirty="0" smtClean="0">
                <a:solidFill>
                  <a:srgbClr val="C00000"/>
                </a:solidFill>
              </a:rPr>
              <a:t> bleeding during high-risk cardiac surgery, administration of fibrinogen concentrate, compared with placebo, resulted in </a:t>
            </a:r>
            <a:r>
              <a:rPr lang="en-US" sz="2800" b="1" u="sng" dirty="0" smtClean="0">
                <a:solidFill>
                  <a:srgbClr val="C00000"/>
                </a:solidFill>
              </a:rPr>
              <a:t>no significant difference </a:t>
            </a:r>
            <a:r>
              <a:rPr lang="en-US" sz="2400" b="1" dirty="0" smtClean="0">
                <a:solidFill>
                  <a:srgbClr val="C00000"/>
                </a:solidFill>
              </a:rPr>
              <a:t>in the amount of </a:t>
            </a:r>
            <a:r>
              <a:rPr lang="en-US" sz="2400" b="1" dirty="0" err="1" smtClean="0">
                <a:solidFill>
                  <a:srgbClr val="C00000"/>
                </a:solidFill>
              </a:rPr>
              <a:t>intraoperative</a:t>
            </a:r>
            <a:r>
              <a:rPr lang="en-US" sz="2400" b="1" dirty="0" smtClean="0">
                <a:solidFill>
                  <a:srgbClr val="C00000"/>
                </a:solidFill>
              </a:rPr>
              <a:t> blood loss.</a:t>
            </a:r>
          </a:p>
          <a:p>
            <a:pPr algn="just"/>
            <a:r>
              <a:rPr lang="en-US" sz="2000" b="1" cap="all" dirty="0" smtClean="0"/>
              <a:t>TRIAL REGISTRATION:</a:t>
            </a:r>
          </a:p>
          <a:p>
            <a:pPr algn="just"/>
            <a:r>
              <a:rPr lang="en-US" sz="2000" dirty="0" smtClean="0"/>
              <a:t>clinicaltrials.gov Identifier: </a:t>
            </a:r>
            <a:r>
              <a:rPr lang="en-US" sz="2000" u="sng" dirty="0" smtClean="0">
                <a:hlinkClick r:id="rId10" tooltip="See in ClinicalTrials.gov"/>
              </a:rPr>
              <a:t>NCT01124981</a:t>
            </a:r>
            <a:r>
              <a:rPr lang="en-US" sz="2000" dirty="0" smtClean="0"/>
              <a:t> and </a:t>
            </a:r>
            <a:r>
              <a:rPr lang="en-US" sz="2000" dirty="0" err="1" smtClean="0"/>
              <a:t>EudraCT</a:t>
            </a:r>
            <a:r>
              <a:rPr lang="en-US" sz="2000" dirty="0" smtClean="0"/>
              <a:t> No: 2009-018086-12.</a:t>
            </a:r>
            <a:endParaRPr lang="en-US"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 y="762000"/>
            <a:ext cx="12009120" cy="5909310"/>
          </a:xfrm>
          <a:prstGeom prst="rect">
            <a:avLst/>
          </a:prstGeom>
        </p:spPr>
        <p:txBody>
          <a:bodyPr wrap="square">
            <a:spAutoFit/>
          </a:bodyPr>
          <a:lstStyle/>
          <a:p>
            <a:r>
              <a:rPr lang="en-US" sz="2400" u="sng" dirty="0" smtClean="0">
                <a:hlinkClick r:id="rId2" tooltip="British journal of anaesthesia."/>
              </a:rPr>
              <a:t>Br J </a:t>
            </a:r>
            <a:r>
              <a:rPr lang="en-US" sz="2400" u="sng" dirty="0" err="1" smtClean="0">
                <a:hlinkClick r:id="rId2" tooltip="British journal of anaesthesia."/>
              </a:rPr>
              <a:t>Anaesth</a:t>
            </a:r>
            <a:r>
              <a:rPr lang="en-US" sz="2400" u="sng" dirty="0" smtClean="0">
                <a:hlinkClick r:id="rId2" tooltip="British journal of anaesthesia."/>
              </a:rPr>
              <a:t>.</a:t>
            </a:r>
            <a:r>
              <a:rPr lang="en-US" sz="2400" dirty="0" smtClean="0"/>
              <a:t> 2016 May;116(5):618-23. </a:t>
            </a:r>
            <a:r>
              <a:rPr lang="en-US" sz="2400" dirty="0" err="1" smtClean="0"/>
              <a:t>doi</a:t>
            </a:r>
            <a:r>
              <a:rPr lang="en-US" sz="2400" dirty="0" smtClean="0"/>
              <a:t>: 10.1093/</a:t>
            </a:r>
            <a:r>
              <a:rPr lang="en-US" sz="2400" dirty="0" err="1" smtClean="0"/>
              <a:t>bja</a:t>
            </a:r>
            <a:r>
              <a:rPr lang="en-US" sz="2400" dirty="0" smtClean="0"/>
              <a:t>/aev539. </a:t>
            </a:r>
            <a:r>
              <a:rPr lang="en-US" sz="2400" dirty="0" err="1" smtClean="0"/>
              <a:t>Epub</a:t>
            </a:r>
            <a:r>
              <a:rPr lang="en-US" sz="2400" dirty="0" smtClean="0"/>
              <a:t> 2016 Feb 17.</a:t>
            </a:r>
          </a:p>
          <a:p>
            <a:r>
              <a:rPr lang="en-US" sz="3200" b="1" dirty="0" smtClean="0"/>
              <a:t>Fibrinogen supplementation after cardiac surgery: insights from the Zero-Plasma trial (ZEPLAST).</a:t>
            </a:r>
          </a:p>
          <a:p>
            <a:r>
              <a:rPr lang="en-US" u="sng" dirty="0" err="1" smtClean="0">
                <a:hlinkClick r:id="rId3"/>
              </a:rPr>
              <a:t>Ranucci</a:t>
            </a:r>
            <a:r>
              <a:rPr lang="en-US" u="sng" dirty="0" smtClean="0">
                <a:hlinkClick r:id="rId3"/>
              </a:rPr>
              <a:t> M</a:t>
            </a:r>
            <a:r>
              <a:rPr lang="en-US" baseline="30000" dirty="0" smtClean="0"/>
              <a:t>1</a:t>
            </a:r>
            <a:r>
              <a:rPr lang="en-US" dirty="0" smtClean="0"/>
              <a:t>, </a:t>
            </a:r>
            <a:r>
              <a:rPr lang="en-US" u="sng" dirty="0" err="1" smtClean="0">
                <a:hlinkClick r:id="rId4"/>
              </a:rPr>
              <a:t>Baryshnikova</a:t>
            </a:r>
            <a:r>
              <a:rPr lang="en-US" u="sng" dirty="0" smtClean="0">
                <a:hlinkClick r:id="rId4"/>
              </a:rPr>
              <a:t> E</a:t>
            </a:r>
            <a:r>
              <a:rPr lang="en-US" baseline="30000" dirty="0" smtClean="0"/>
              <a:t>2</a:t>
            </a:r>
            <a:r>
              <a:rPr lang="en-US" dirty="0" smtClean="0"/>
              <a:t>.</a:t>
            </a:r>
          </a:p>
          <a:p>
            <a:r>
              <a:rPr lang="en-US" sz="2400" b="1" cap="all" dirty="0" smtClean="0"/>
              <a:t>RESULTS:</a:t>
            </a:r>
          </a:p>
          <a:p>
            <a:r>
              <a:rPr lang="en-US" sz="2400" dirty="0" smtClean="0"/>
              <a:t>There was a good association between FIBTEM MCF and </a:t>
            </a:r>
            <a:r>
              <a:rPr lang="en-US" sz="2400" dirty="0" err="1" smtClean="0"/>
              <a:t>Clauss</a:t>
            </a:r>
            <a:r>
              <a:rPr lang="en-US" sz="2400" dirty="0" smtClean="0"/>
              <a:t> fibrinogen concentration in the baseline study population (r(2) = 0.66), which worsened in fibrinogen-supplemented subjects. Both FIBTEM MCF and </a:t>
            </a:r>
            <a:r>
              <a:rPr lang="en-US" sz="2400" dirty="0" err="1" smtClean="0"/>
              <a:t>Clauss</a:t>
            </a:r>
            <a:r>
              <a:rPr lang="en-US" sz="2400" dirty="0" smtClean="0"/>
              <a:t> fibrinogen concentration yielded a good discriminative power for SB (area under the curve 0.721 and 0.767, respectively). The negative predictive value for </a:t>
            </a:r>
            <a:r>
              <a:rPr lang="en-US" sz="2400" dirty="0" smtClean="0"/>
              <a:t>Severe Bleeding (SB) </a:t>
            </a:r>
            <a:r>
              <a:rPr lang="en-US" sz="2400" dirty="0" smtClean="0"/>
              <a:t>was 100% for a </a:t>
            </a:r>
            <a:r>
              <a:rPr lang="en-US" sz="2400" dirty="0" err="1" smtClean="0"/>
              <a:t>Clauss</a:t>
            </a:r>
            <a:r>
              <a:rPr lang="en-US" sz="2400" dirty="0" smtClean="0"/>
              <a:t> </a:t>
            </a:r>
            <a:r>
              <a:rPr lang="en-US" sz="2400" dirty="0" smtClean="0"/>
              <a:t>fibrinogen concentration </a:t>
            </a:r>
            <a:r>
              <a:rPr lang="en-US" sz="2400" dirty="0" smtClean="0"/>
              <a:t>of 287 mg dl(-1) and 98% for an FIBTEM MCF of 14 mm. Based on these newly defined target values, the dose of fibrinogen concentrate needed would be 3 g lower than the dose used in ZEPLAST.</a:t>
            </a:r>
          </a:p>
          <a:p>
            <a:r>
              <a:rPr lang="en-US" sz="2400" b="1" cap="all" dirty="0" smtClean="0"/>
              <a:t>CONCLUSIONS:</a:t>
            </a:r>
          </a:p>
          <a:p>
            <a:r>
              <a:rPr lang="en-US" sz="2800" b="1" dirty="0" smtClean="0">
                <a:solidFill>
                  <a:srgbClr val="C00000"/>
                </a:solidFill>
              </a:rPr>
              <a:t>A dose of fibrinogen concentrate rarely exceeding 2 g might be sufficient to prevent bleeding in cardiac surgery.</a:t>
            </a:r>
            <a:endParaRPr lang="en-US" sz="2800" b="1" dirty="0">
              <a:solidFill>
                <a:srgbClr val="C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38" y="432617"/>
            <a:ext cx="12052662" cy="1325563"/>
          </a:xfrm>
        </p:spPr>
        <p:txBody>
          <a:bodyPr>
            <a:noAutofit/>
          </a:bodyPr>
          <a:lstStyle/>
          <a:p>
            <a:r>
              <a:rPr lang="en-US" sz="2000" dirty="0"/>
              <a:t>Journal of Cardiothoracic and Vascular </a:t>
            </a:r>
            <a:r>
              <a:rPr lang="en-US" sz="2000" dirty="0" smtClean="0"/>
              <a:t>Anesthesia   </a:t>
            </a:r>
            <a:r>
              <a:rPr lang="en-US" sz="1800" b="1" dirty="0" smtClean="0">
                <a:solidFill>
                  <a:srgbClr val="00B0F0"/>
                </a:solidFill>
              </a:rPr>
              <a:t>Volume </a:t>
            </a:r>
            <a:r>
              <a:rPr lang="en-US" sz="1800" b="1" dirty="0">
                <a:solidFill>
                  <a:srgbClr val="00B0F0"/>
                </a:solidFill>
              </a:rPr>
              <a:t>28, Issue 2, April 2014, Pages 210–216</a:t>
            </a:r>
            <a:r>
              <a:rPr lang="en-US" sz="2000" dirty="0"/>
              <a:t/>
            </a:r>
            <a:br>
              <a:rPr lang="en-US" sz="2000" dirty="0"/>
            </a:br>
            <a:r>
              <a:rPr lang="en-US" sz="3200" b="1" dirty="0" smtClean="0"/>
              <a:t>Rapid </a:t>
            </a:r>
            <a:r>
              <a:rPr lang="en-US" sz="3200" b="1" dirty="0"/>
              <a:t>and Correct Prediction of </a:t>
            </a:r>
            <a:r>
              <a:rPr lang="en-US" sz="3200" b="1" dirty="0" smtClean="0"/>
              <a:t>Thrombocytopenia&amp; </a:t>
            </a:r>
            <a:r>
              <a:rPr lang="en-US" sz="3200" b="1" dirty="0" err="1"/>
              <a:t>Hypofibrinogenemia</a:t>
            </a:r>
            <a:r>
              <a:rPr lang="en-US" sz="3200" b="1" dirty="0"/>
              <a:t> With Rotational </a:t>
            </a:r>
            <a:r>
              <a:rPr lang="en-US" sz="3200" b="1" dirty="0" err="1"/>
              <a:t>Thromboelastometry</a:t>
            </a:r>
            <a:r>
              <a:rPr lang="en-US" sz="3200" b="1" dirty="0"/>
              <a:t> in Cardiac Surgery</a:t>
            </a:r>
            <a:r>
              <a:rPr lang="en-US" sz="2000" dirty="0"/>
              <a:t/>
            </a:r>
            <a:br>
              <a:rPr lang="en-US" sz="2000" dirty="0"/>
            </a:br>
            <a:r>
              <a:rPr lang="en-US" sz="1400" b="1" dirty="0" err="1">
                <a:solidFill>
                  <a:srgbClr val="00B0F0"/>
                </a:solidFill>
              </a:rPr>
              <a:t>Rik</a:t>
            </a:r>
            <a:r>
              <a:rPr lang="en-US" sz="1400" b="1" dirty="0">
                <a:solidFill>
                  <a:srgbClr val="00B0F0"/>
                </a:solidFill>
              </a:rPr>
              <a:t> H.G. </a:t>
            </a:r>
            <a:r>
              <a:rPr lang="en-US" sz="1400" b="1" dirty="0" err="1">
                <a:solidFill>
                  <a:srgbClr val="00B0F0"/>
                </a:solidFill>
              </a:rPr>
              <a:t>Olde</a:t>
            </a:r>
            <a:r>
              <a:rPr lang="en-US" sz="1400" b="1" dirty="0">
                <a:solidFill>
                  <a:srgbClr val="00B0F0"/>
                </a:solidFill>
              </a:rPr>
              <a:t> </a:t>
            </a:r>
            <a:r>
              <a:rPr lang="en-US" sz="1400" b="1" dirty="0" err="1">
                <a:solidFill>
                  <a:srgbClr val="00B0F0"/>
                </a:solidFill>
              </a:rPr>
              <a:t>Engberink</a:t>
            </a:r>
            <a:r>
              <a:rPr lang="en-US" sz="1400" b="1" dirty="0">
                <a:solidFill>
                  <a:srgbClr val="00B0F0"/>
                </a:solidFill>
              </a:rPr>
              <a:t>, MD*, , , </a:t>
            </a:r>
            <a:r>
              <a:rPr lang="en-US" sz="1400" b="1" dirty="0" err="1">
                <a:solidFill>
                  <a:srgbClr val="00B0F0"/>
                </a:solidFill>
              </a:rPr>
              <a:t>Gerhardus</a:t>
            </a:r>
            <a:r>
              <a:rPr lang="en-US" sz="1400" b="1" dirty="0">
                <a:solidFill>
                  <a:srgbClr val="00B0F0"/>
                </a:solidFill>
              </a:rPr>
              <a:t> J.A.J.M. Kuiper, MD†, Rick J.H. </a:t>
            </a:r>
            <a:r>
              <a:rPr lang="en-US" sz="1400" b="1" dirty="0" err="1">
                <a:solidFill>
                  <a:srgbClr val="00B0F0"/>
                </a:solidFill>
              </a:rPr>
              <a:t>Wetzels</a:t>
            </a:r>
            <a:r>
              <a:rPr lang="en-US" sz="1400" b="1" dirty="0">
                <a:solidFill>
                  <a:srgbClr val="00B0F0"/>
                </a:solidFill>
              </a:rPr>
              <a:t>, MSc§, Patty J. </a:t>
            </a:r>
            <a:r>
              <a:rPr lang="en-US" sz="1400" b="1" dirty="0" err="1">
                <a:solidFill>
                  <a:srgbClr val="00B0F0"/>
                </a:solidFill>
              </a:rPr>
              <a:t>Nelemans</a:t>
            </a:r>
            <a:r>
              <a:rPr lang="en-US" sz="1400" b="1" dirty="0">
                <a:solidFill>
                  <a:srgbClr val="00B0F0"/>
                </a:solidFill>
              </a:rPr>
              <a:t>, MD, PhD‡, Marcus D. Lance, MD†, Erik A.M. </a:t>
            </a:r>
            <a:r>
              <a:rPr lang="en-US" sz="1400" b="1" dirty="0" err="1">
                <a:solidFill>
                  <a:srgbClr val="00B0F0"/>
                </a:solidFill>
              </a:rPr>
              <a:t>Beckers</a:t>
            </a:r>
            <a:r>
              <a:rPr lang="en-US" sz="1400" b="1" dirty="0">
                <a:solidFill>
                  <a:srgbClr val="00B0F0"/>
                </a:solidFill>
              </a:rPr>
              <a:t>, MD, PhD*, Yvonne M.C. </a:t>
            </a:r>
            <a:r>
              <a:rPr lang="en-US" sz="1400" b="1" dirty="0" err="1">
                <a:solidFill>
                  <a:srgbClr val="00B0F0"/>
                </a:solidFill>
              </a:rPr>
              <a:t>Henskens</a:t>
            </a:r>
            <a:r>
              <a:rPr lang="en-US" sz="1400" b="1" dirty="0">
                <a:solidFill>
                  <a:srgbClr val="00B0F0"/>
                </a:solidFill>
              </a:rPr>
              <a:t>, PhD§</a:t>
            </a:r>
          </a:p>
        </p:txBody>
      </p:sp>
      <p:sp>
        <p:nvSpPr>
          <p:cNvPr id="3" name="Content Placeholder 2"/>
          <p:cNvSpPr>
            <a:spLocks noGrp="1"/>
          </p:cNvSpPr>
          <p:nvPr>
            <p:ph idx="1"/>
          </p:nvPr>
        </p:nvSpPr>
        <p:spPr>
          <a:xfrm>
            <a:off x="0" y="2225040"/>
            <a:ext cx="11978639" cy="4363403"/>
          </a:xfrm>
          <a:solidFill>
            <a:srgbClr val="CCFFCC"/>
          </a:solidFill>
          <a:ln>
            <a:solidFill>
              <a:srgbClr val="FF0000"/>
            </a:solidFill>
          </a:ln>
        </p:spPr>
        <p:txBody>
          <a:bodyPr>
            <a:noAutofit/>
          </a:bodyPr>
          <a:lstStyle/>
          <a:p>
            <a:pPr marL="0" indent="0" fontAlgn="base">
              <a:buNone/>
            </a:pPr>
            <a:r>
              <a:rPr lang="en-US" sz="2400" b="1" dirty="0" smtClean="0">
                <a:solidFill>
                  <a:srgbClr val="5C5C5C"/>
                </a:solidFill>
                <a:latin typeface="Arial Unicode MS" panose="020B0604020202020204" pitchFamily="34" charset="-128"/>
                <a:ea typeface="Arial Unicode MS" panose="020B0604020202020204" pitchFamily="34" charset="-128"/>
              </a:rPr>
              <a:t>Results: </a:t>
            </a:r>
            <a:r>
              <a:rPr lang="en-US" sz="2400" b="1" dirty="0" smtClean="0">
                <a:solidFill>
                  <a:srgbClr val="2E2E2E"/>
                </a:solidFill>
                <a:latin typeface="Arial Unicode MS" panose="020B0604020202020204" pitchFamily="34" charset="-128"/>
                <a:ea typeface="Arial Unicode MS" panose="020B0604020202020204" pitchFamily="34" charset="-128"/>
              </a:rPr>
              <a:t>EXTEM </a:t>
            </a:r>
            <a:r>
              <a:rPr lang="en-US" sz="2400" b="1" dirty="0">
                <a:solidFill>
                  <a:srgbClr val="2E2E2E"/>
                </a:solidFill>
                <a:latin typeface="Arial Unicode MS" panose="020B0604020202020204" pitchFamily="34" charset="-128"/>
                <a:ea typeface="Arial Unicode MS" panose="020B0604020202020204" pitchFamily="34" charset="-128"/>
              </a:rPr>
              <a:t>A5 and FIBTEM A5 showed an excellent correlation with A10 (R:0.99/1.00) and MCF (R:0.97/0.99). </a:t>
            </a:r>
            <a:r>
              <a:rPr lang="en-US" sz="2400" b="1" dirty="0">
                <a:solidFill>
                  <a:srgbClr val="FF0000"/>
                </a:solidFill>
                <a:latin typeface="Arial Unicode MS" panose="020B0604020202020204" pitchFamily="34" charset="-128"/>
                <a:ea typeface="Arial Unicode MS" panose="020B0604020202020204" pitchFamily="34" charset="-128"/>
              </a:rPr>
              <a:t>The correlation between EXTEM A5 and platelet count (R:0.74) </a:t>
            </a:r>
            <a:r>
              <a:rPr lang="en-US" sz="2400" b="1" dirty="0">
                <a:solidFill>
                  <a:srgbClr val="2E2E2E"/>
                </a:solidFill>
                <a:latin typeface="Arial Unicode MS" panose="020B0604020202020204" pitchFamily="34" charset="-128"/>
                <a:ea typeface="Arial Unicode MS" panose="020B0604020202020204" pitchFamily="34" charset="-128"/>
              </a:rPr>
              <a:t>was comparable with the correlation of A10 (R:0.73) and MCF (R:0.70) with platelet count. </a:t>
            </a:r>
            <a:r>
              <a:rPr lang="en-US" sz="2400" b="1" dirty="0">
                <a:solidFill>
                  <a:srgbClr val="7030A0"/>
                </a:solidFill>
                <a:latin typeface="Arial Unicode MS" panose="020B0604020202020204" pitchFamily="34" charset="-128"/>
                <a:ea typeface="Arial Unicode MS" panose="020B0604020202020204" pitchFamily="34" charset="-128"/>
              </a:rPr>
              <a:t>FIBTEM A5 predicted fibrinogen levels (R:0.87) </a:t>
            </a:r>
            <a:r>
              <a:rPr lang="en-US" sz="2400" b="1" dirty="0">
                <a:solidFill>
                  <a:srgbClr val="2E2E2E"/>
                </a:solidFill>
                <a:latin typeface="Arial Unicode MS" panose="020B0604020202020204" pitchFamily="34" charset="-128"/>
                <a:ea typeface="Arial Unicode MS" panose="020B0604020202020204" pitchFamily="34" charset="-128"/>
              </a:rPr>
              <a:t>as well as A10 (R:0.86) and MCF (R:0.87). </a:t>
            </a:r>
            <a:r>
              <a:rPr lang="en-US" sz="2400" b="1" dirty="0">
                <a:solidFill>
                  <a:srgbClr val="7030A0"/>
                </a:solidFill>
                <a:latin typeface="Arial Unicode MS" panose="020B0604020202020204" pitchFamily="34" charset="-128"/>
                <a:ea typeface="Arial Unicode MS" panose="020B0604020202020204" pitchFamily="34" charset="-128"/>
              </a:rPr>
              <a:t>PLTEM A5 (R:0.85) correlated better with platelet count than EXTEM A5 (R:0.74; p = 0.04) and showed significantly better area under the curve values than EXTEM for predicting thrombocytopenia</a:t>
            </a:r>
            <a:r>
              <a:rPr lang="en-US" sz="2400" b="1" dirty="0">
                <a:solidFill>
                  <a:schemeClr val="accent6">
                    <a:lumMod val="75000"/>
                  </a:schemeClr>
                </a:solidFill>
                <a:latin typeface="Arial Unicode MS" panose="020B0604020202020204" pitchFamily="34" charset="-128"/>
                <a:ea typeface="Arial Unicode MS" panose="020B0604020202020204" pitchFamily="34" charset="-128"/>
              </a:rPr>
              <a:t> </a:t>
            </a:r>
            <a:r>
              <a:rPr lang="en-US" sz="2400" b="1" dirty="0">
                <a:solidFill>
                  <a:srgbClr val="2E2E2E"/>
                </a:solidFill>
                <a:latin typeface="Arial Unicode MS" panose="020B0604020202020204" pitchFamily="34" charset="-128"/>
                <a:ea typeface="Arial Unicode MS" panose="020B0604020202020204" pitchFamily="34" charset="-128"/>
              </a:rPr>
              <a:t>(A5 p = 0.012, A10 p = 0.019). Turnaround time for ROTEM tests, 12 minutes, was comparable with emergency requests for platelet count, 13 minutes, and shorter than emergency requests for fibrinogen levels, 37 minutes.</a:t>
            </a:r>
          </a:p>
          <a:p>
            <a:pPr marL="0" indent="0" fontAlgn="base">
              <a:buNone/>
            </a:pPr>
            <a:r>
              <a:rPr lang="en-US" sz="2400" b="1" dirty="0" smtClean="0">
                <a:solidFill>
                  <a:srgbClr val="5C5C5C"/>
                </a:solidFill>
                <a:latin typeface="Arial Unicode MS" panose="020B0604020202020204" pitchFamily="34" charset="-128"/>
                <a:ea typeface="Arial Unicode MS" panose="020B0604020202020204" pitchFamily="34" charset="-128"/>
              </a:rPr>
              <a:t>Conclusions: </a:t>
            </a:r>
            <a:r>
              <a:rPr lang="en-US" sz="2400" b="1" dirty="0" smtClean="0">
                <a:solidFill>
                  <a:srgbClr val="2E2E2E"/>
                </a:solidFill>
                <a:latin typeface="Arial Unicode MS" panose="020B0604020202020204" pitchFamily="34" charset="-128"/>
                <a:ea typeface="Arial Unicode MS" panose="020B0604020202020204" pitchFamily="34" charset="-128"/>
              </a:rPr>
              <a:t>Implementation </a:t>
            </a:r>
            <a:r>
              <a:rPr lang="en-US" sz="2400" b="1" dirty="0">
                <a:solidFill>
                  <a:srgbClr val="2E2E2E"/>
                </a:solidFill>
                <a:latin typeface="Arial Unicode MS" panose="020B0604020202020204" pitchFamily="34" charset="-128"/>
                <a:ea typeface="Arial Unicode MS" panose="020B0604020202020204" pitchFamily="34" charset="-128"/>
              </a:rPr>
              <a:t>of PLTEM and FIBTEM A5 in ROTEM-guided transfusion protocols may improve transfusion management.</a:t>
            </a:r>
          </a:p>
          <a:p>
            <a:pPr marL="0" indent="0">
              <a:buNone/>
            </a:pPr>
            <a:endParaRPr lang="en-US" sz="1400" b="1" dirty="0"/>
          </a:p>
        </p:txBody>
      </p:sp>
    </p:spTree>
    <p:extLst>
      <p:ext uri="{BB962C8B-B14F-4D97-AF65-F5344CB8AC3E}">
        <p14:creationId xmlns:p14="http://schemas.microsoft.com/office/powerpoint/2010/main" val="30680233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0"/>
            <a:ext cx="11660777" cy="1825625"/>
          </a:xfrm>
          <a:prstGeom prst="rect">
            <a:avLst/>
          </a:prstGeom>
        </p:spPr>
      </p:pic>
      <p:sp>
        <p:nvSpPr>
          <p:cNvPr id="3" name="Content Placeholder 2"/>
          <p:cNvSpPr>
            <a:spLocks noGrp="1"/>
          </p:cNvSpPr>
          <p:nvPr>
            <p:ph idx="1"/>
          </p:nvPr>
        </p:nvSpPr>
        <p:spPr>
          <a:xfrm>
            <a:off x="198121" y="1825624"/>
            <a:ext cx="11780520" cy="4697095"/>
          </a:xfrm>
          <a:solidFill>
            <a:srgbClr val="FFFF99"/>
          </a:solidFill>
          <a:ln>
            <a:solidFill>
              <a:srgbClr val="FF0000"/>
            </a:solidFill>
          </a:ln>
        </p:spPr>
        <p:txBody>
          <a:bodyPr>
            <a:noAutofit/>
          </a:bodyPr>
          <a:lstStyle/>
          <a:p>
            <a:pPr marL="0" indent="0" algn="just">
              <a:buNone/>
            </a:pPr>
            <a:r>
              <a:rPr lang="en-US" sz="2400" b="1" dirty="0" smtClean="0"/>
              <a:t>Results</a:t>
            </a:r>
            <a:r>
              <a:rPr lang="en-US" sz="2400" b="1" dirty="0"/>
              <a:t>. Thirty-nine patients receiving fibrinogen concentrate for diffuse bleeding requiring </a:t>
            </a:r>
            <a:r>
              <a:rPr lang="en-US" sz="2400" b="1" dirty="0" err="1" smtClean="0"/>
              <a:t>haemostatic</a:t>
            </a:r>
            <a:r>
              <a:rPr lang="en-US" sz="2400" b="1" dirty="0" smtClean="0"/>
              <a:t> therapy </a:t>
            </a:r>
            <a:r>
              <a:rPr lang="en-US" sz="2400" b="1" dirty="0"/>
              <a:t>after cardiopulmonary bypass were identified. </a:t>
            </a:r>
            <a:r>
              <a:rPr lang="en-US" sz="2400" b="1" dirty="0">
                <a:solidFill>
                  <a:srgbClr val="7030A0"/>
                </a:solidFill>
              </a:rPr>
              <a:t>The mean fibrinogen </a:t>
            </a:r>
            <a:r>
              <a:rPr lang="en-US" sz="2400" b="1" dirty="0" smtClean="0">
                <a:solidFill>
                  <a:srgbClr val="7030A0"/>
                </a:solidFill>
              </a:rPr>
              <a:t>concentrate dose </a:t>
            </a:r>
            <a:r>
              <a:rPr lang="en-US" sz="2400" b="1" dirty="0">
                <a:solidFill>
                  <a:srgbClr val="7030A0"/>
                </a:solidFill>
              </a:rPr>
              <a:t>administered was 6.5 g. The mean fibrinogen level increased from 1.9 to 3.6 g </a:t>
            </a:r>
            <a:r>
              <a:rPr lang="en-US" sz="2400" b="1" dirty="0" smtClean="0">
                <a:solidFill>
                  <a:srgbClr val="7030A0"/>
                </a:solidFill>
              </a:rPr>
              <a:t>litre21 (mean </a:t>
            </a:r>
            <a:r>
              <a:rPr lang="en-US" sz="2400" b="1" dirty="0">
                <a:solidFill>
                  <a:srgbClr val="7030A0"/>
                </a:solidFill>
              </a:rPr>
              <a:t>increment of 0.28 g litre21 per gram of concentrate administered); maximum clot </a:t>
            </a:r>
            <a:r>
              <a:rPr lang="en-US" sz="2400" b="1" dirty="0" smtClean="0">
                <a:solidFill>
                  <a:srgbClr val="7030A0"/>
                </a:solidFill>
              </a:rPr>
              <a:t>firmness increased </a:t>
            </a:r>
            <a:r>
              <a:rPr lang="en-US" sz="2400" b="1" dirty="0">
                <a:solidFill>
                  <a:srgbClr val="7030A0"/>
                </a:solidFill>
              </a:rPr>
              <a:t>from 10 to 21 mm. The mean fibrinogen increase was 2.29 (SD 0.7) mg </a:t>
            </a:r>
            <a:r>
              <a:rPr lang="en-US" sz="2400" b="1" dirty="0"/>
              <a:t>dl21 per </a:t>
            </a:r>
            <a:r>
              <a:rPr lang="en-US" sz="2400" b="1" dirty="0" smtClean="0"/>
              <a:t>mg kg21 </a:t>
            </a:r>
            <a:r>
              <a:rPr lang="en-US" sz="2400" b="1" dirty="0"/>
              <a:t>bodyweight of concentrate administered. </a:t>
            </a:r>
            <a:r>
              <a:rPr lang="en-US" sz="2400" b="1" dirty="0">
                <a:solidFill>
                  <a:srgbClr val="0070C0"/>
                </a:solidFill>
              </a:rPr>
              <a:t>Thirty-five </a:t>
            </a:r>
            <a:r>
              <a:rPr lang="en-US" sz="2400" b="1" dirty="0" smtClean="0">
                <a:solidFill>
                  <a:srgbClr val="0070C0"/>
                </a:solidFill>
              </a:rPr>
              <a:t>(89.7%) patients </a:t>
            </a:r>
            <a:r>
              <a:rPr lang="en-US" sz="2400" b="1" dirty="0">
                <a:solidFill>
                  <a:srgbClr val="0070C0"/>
                </a:solidFill>
              </a:rPr>
              <a:t>received </a:t>
            </a:r>
            <a:r>
              <a:rPr lang="en-US" sz="2400" b="1" u="sng" dirty="0">
                <a:solidFill>
                  <a:srgbClr val="FF0000"/>
                </a:solidFill>
                <a:effectLst>
                  <a:outerShdw blurRad="38100" dist="38100" dir="2700000" algn="tl">
                    <a:srgbClr val="000000">
                      <a:alpha val="43137"/>
                    </a:srgbClr>
                  </a:outerShdw>
                </a:effectLst>
              </a:rPr>
              <a:t>no transfusion </a:t>
            </a:r>
            <a:r>
              <a:rPr lang="en-US" sz="2400" b="1" dirty="0" smtClean="0">
                <a:solidFill>
                  <a:srgbClr val="0070C0"/>
                </a:solidFill>
              </a:rPr>
              <a:t>of fresh-frozen </a:t>
            </a:r>
            <a:r>
              <a:rPr lang="en-US" sz="2400" b="1" dirty="0">
                <a:solidFill>
                  <a:srgbClr val="0070C0"/>
                </a:solidFill>
              </a:rPr>
              <a:t>plasma (FFP) or platelet concentrate after receiving fibrinogen concentrate</a:t>
            </a:r>
            <a:r>
              <a:rPr lang="en-US" sz="2400" b="1" dirty="0"/>
              <a:t>; </a:t>
            </a:r>
            <a:r>
              <a:rPr lang="en-US" sz="2400" b="1" dirty="0" smtClean="0"/>
              <a:t>the remaining </a:t>
            </a:r>
            <a:r>
              <a:rPr lang="en-US" sz="2400" b="1" dirty="0"/>
              <a:t>four patients received platelet concentrate </a:t>
            </a:r>
            <a:r>
              <a:rPr lang="en-US" sz="2400" b="1" dirty="0" err="1"/>
              <a:t>intraoperatively</a:t>
            </a:r>
            <a:r>
              <a:rPr lang="en-US" sz="2400" b="1" dirty="0"/>
              <a:t>. Eleven patients </a:t>
            </a:r>
            <a:r>
              <a:rPr lang="en-US" sz="2400" b="1" dirty="0" smtClean="0"/>
              <a:t>received platelets</a:t>
            </a:r>
            <a:r>
              <a:rPr lang="en-US" sz="2400" b="1" dirty="0"/>
              <a:t>, FFP, or both during the first postoperative day. No venous </a:t>
            </a:r>
            <a:r>
              <a:rPr lang="en-US" sz="2400" b="1" dirty="0" err="1"/>
              <a:t>thromboses</a:t>
            </a:r>
            <a:r>
              <a:rPr lang="en-US" sz="2400" b="1" dirty="0"/>
              <a:t>, arterial </a:t>
            </a:r>
            <a:r>
              <a:rPr lang="en-US" sz="2400" b="1" dirty="0" err="1" smtClean="0"/>
              <a:t>ischaemic</a:t>
            </a:r>
            <a:r>
              <a:rPr lang="en-US" sz="2400" b="1" dirty="0" smtClean="0"/>
              <a:t> events</a:t>
            </a:r>
            <a:r>
              <a:rPr lang="en-US" sz="2400" b="1" dirty="0"/>
              <a:t>, or deaths were registered during hospitalization.</a:t>
            </a:r>
          </a:p>
          <a:p>
            <a:pPr marL="0" indent="0" algn="just">
              <a:buNone/>
            </a:pPr>
            <a:r>
              <a:rPr lang="en-US" sz="2400" b="1" dirty="0"/>
              <a:t>Conclusions. In this retrospective study, fibrinogen concentrate was effective in </a:t>
            </a:r>
            <a:r>
              <a:rPr lang="en-US" sz="2400" b="1" dirty="0" smtClean="0"/>
              <a:t>increasing plasma </a:t>
            </a:r>
            <a:r>
              <a:rPr lang="en-US" sz="2400" b="1" dirty="0"/>
              <a:t>fibrinogen level, and contributed to the correction of bleeding after cardiovascular </a:t>
            </a:r>
            <a:r>
              <a:rPr lang="en-US" sz="2400" b="1" dirty="0" smtClean="0"/>
              <a:t>surgery.       </a:t>
            </a:r>
            <a:r>
              <a:rPr lang="de-DE" sz="2400" b="1" dirty="0" smtClean="0">
                <a:solidFill>
                  <a:srgbClr val="FF0000"/>
                </a:solidFill>
              </a:rPr>
              <a:t>Br </a:t>
            </a:r>
            <a:r>
              <a:rPr lang="de-DE" sz="2400" b="1" dirty="0">
                <a:solidFill>
                  <a:srgbClr val="FF0000"/>
                </a:solidFill>
              </a:rPr>
              <a:t>J Anaesth 2010; 104: 555–62</a:t>
            </a:r>
            <a:endParaRPr lang="en-US" sz="2400" b="1" dirty="0">
              <a:solidFill>
                <a:srgbClr val="FF0000"/>
              </a:solidFill>
            </a:endParaRPr>
          </a:p>
        </p:txBody>
      </p:sp>
    </p:spTree>
    <p:extLst>
      <p:ext uri="{BB962C8B-B14F-4D97-AF65-F5344CB8AC3E}">
        <p14:creationId xmlns:p14="http://schemas.microsoft.com/office/powerpoint/2010/main" val="5551099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stretch>
            <a:fillRect/>
          </a:stretch>
        </p:blipFill>
        <p:spPr>
          <a:xfrm>
            <a:off x="374469" y="-929640"/>
            <a:ext cx="11904034" cy="7916093"/>
          </a:xfrm>
          <a:prstGeom prst="rect">
            <a:avLst/>
          </a:prstGeom>
        </p:spPr>
      </p:pic>
      <p:sp>
        <p:nvSpPr>
          <p:cNvPr id="5" name="Oval 4"/>
          <p:cNvSpPr/>
          <p:nvPr/>
        </p:nvSpPr>
        <p:spPr>
          <a:xfrm>
            <a:off x="5625737" y="6374674"/>
            <a:ext cx="3013166" cy="4833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001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964" y="2473234"/>
            <a:ext cx="11822975" cy="4847265"/>
          </a:xfrm>
          <a:noFill/>
          <a:ln>
            <a:solidFill>
              <a:srgbClr val="FF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marL="0" indent="0">
              <a:buNone/>
            </a:pPr>
            <a:r>
              <a:rPr lang="en-US" sz="2400" b="1" i="0" u="none" strike="noStrike" baseline="0" dirty="0" smtClean="0">
                <a:latin typeface="TimesLTStd-Roman"/>
              </a:rPr>
              <a:t>The patients who received fibrinogen concentrate (FIB group) were compared with the patients who did not received (non Fib group). </a:t>
            </a:r>
            <a:r>
              <a:rPr lang="en-US" sz="2400" b="1" i="0" u="none" strike="noStrike" baseline="0" dirty="0" smtClean="0">
                <a:solidFill>
                  <a:srgbClr val="FF0000"/>
                </a:solidFill>
                <a:latin typeface="TimesLTStd-Roman"/>
              </a:rPr>
              <a:t>There were 147 patients (68%) in FIB group at a dose of 5.5±3.5 g. The SFL were dramatically decreased with values of 164±71 mg/dl at CPB termination, compared to the preoperative SFL of 352±131 mg/dl.</a:t>
            </a:r>
            <a:r>
              <a:rPr lang="en-US" sz="2400" b="1" i="0" u="none" strike="noStrike" baseline="0" dirty="0" smtClean="0">
                <a:latin typeface="TimesLTStd-Roman"/>
              </a:rPr>
              <a:t> In the FIB group, the intraoperative and postoperative SFLs were 139±53 and 262±75 (mg/dl), respectively. Thus the SFL was recovered quickly by the administration. </a:t>
            </a:r>
            <a:r>
              <a:rPr lang="en-US" sz="2400" b="1" i="0" u="none" strike="noStrike" baseline="0" dirty="0" smtClean="0">
                <a:solidFill>
                  <a:srgbClr val="FF0000"/>
                </a:solidFill>
                <a:latin typeface="TimesLTStd-Roman"/>
              </a:rPr>
              <a:t>110 cases </a:t>
            </a:r>
            <a:r>
              <a:rPr lang="en-US" sz="2400" b="1" i="0" u="sng" strike="noStrike" baseline="0" dirty="0" smtClean="0">
                <a:solidFill>
                  <a:srgbClr val="FF0000"/>
                </a:solidFill>
                <a:latin typeface="TimesLTStd-Roman"/>
              </a:rPr>
              <a:t>(51%) showed </a:t>
            </a:r>
            <a:r>
              <a:rPr lang="en-US" sz="2400" b="1" i="0" u="sng" strike="noStrike" baseline="0" dirty="0" err="1" smtClean="0">
                <a:solidFill>
                  <a:srgbClr val="FF0000"/>
                </a:solidFill>
                <a:latin typeface="TimesLTStd-Roman"/>
              </a:rPr>
              <a:t>hypofibrinogenemia</a:t>
            </a:r>
            <a:r>
              <a:rPr lang="en-US" sz="2400" b="1" i="0" u="sng" strike="noStrike" baseline="0" dirty="0" smtClean="0">
                <a:solidFill>
                  <a:srgbClr val="FF0000"/>
                </a:solidFill>
                <a:latin typeface="TimesLTStd-Roman"/>
              </a:rPr>
              <a:t> at the termination of CPB</a:t>
            </a:r>
            <a:r>
              <a:rPr lang="en-US" sz="2400" b="1" i="0" u="none" strike="noStrike" baseline="0" dirty="0" smtClean="0">
                <a:latin typeface="TimesLTStd-Roman"/>
              </a:rPr>
              <a:t>. </a:t>
            </a:r>
            <a:r>
              <a:rPr lang="en-US" sz="2400" b="1" i="0" u="none" strike="noStrike" baseline="0" dirty="0" smtClean="0">
                <a:solidFill>
                  <a:srgbClr val="0070C0"/>
                </a:solidFill>
                <a:latin typeface="TimesLTStd-Roman"/>
              </a:rPr>
              <a:t>The predictors of </a:t>
            </a:r>
            <a:r>
              <a:rPr lang="en-US" sz="2400" b="1" i="0" u="none" strike="noStrike" baseline="0" dirty="0" err="1" smtClean="0">
                <a:solidFill>
                  <a:srgbClr val="0070C0"/>
                </a:solidFill>
                <a:latin typeface="TimesLTStd-Roman"/>
              </a:rPr>
              <a:t>hypofibrinogenemia</a:t>
            </a:r>
            <a:r>
              <a:rPr lang="en-US" sz="2400" b="1" i="0" u="none" strike="noStrike" baseline="0" dirty="0" smtClean="0">
                <a:solidFill>
                  <a:srgbClr val="0070C0"/>
                </a:solidFill>
                <a:latin typeface="TimesLTStd-Roman"/>
              </a:rPr>
              <a:t> were preoperative SFL &lt; 250 mg/dl, emergency surgery and </a:t>
            </a:r>
            <a:r>
              <a:rPr lang="en-US" sz="2400" b="1" i="0" u="none" strike="noStrike" baseline="0" dirty="0" err="1" smtClean="0">
                <a:solidFill>
                  <a:srgbClr val="0070C0"/>
                </a:solidFill>
                <a:latin typeface="TimesLTStd-Roman"/>
              </a:rPr>
              <a:t>thracoabdominal</a:t>
            </a:r>
            <a:r>
              <a:rPr lang="en-US" sz="2400" b="1" i="0" u="none" strike="noStrike" baseline="0" dirty="0" smtClean="0">
                <a:solidFill>
                  <a:srgbClr val="0070C0"/>
                </a:solidFill>
                <a:latin typeface="TimesLTStd-Roman"/>
              </a:rPr>
              <a:t> aortic surgery. </a:t>
            </a:r>
          </a:p>
          <a:p>
            <a:pPr marL="0" indent="0">
              <a:buNone/>
            </a:pPr>
            <a:r>
              <a:rPr lang="en-US" sz="2400" b="1" i="0" u="none" strike="noStrike" baseline="0" dirty="0" err="1" smtClean="0">
                <a:latin typeface="TimesLTStd-Roman"/>
              </a:rPr>
              <a:t>Hypofibrinogenemia</a:t>
            </a:r>
            <a:r>
              <a:rPr lang="en-US" sz="2400" b="1" i="0" u="none" strike="noStrike" baseline="0" dirty="0" smtClean="0">
                <a:latin typeface="TimesLTStd-Roman"/>
              </a:rPr>
              <a:t> </a:t>
            </a:r>
            <a:r>
              <a:rPr lang="en-US" sz="2400" b="1" i="0" u="sng" strike="noStrike" baseline="0" dirty="0" smtClean="0">
                <a:solidFill>
                  <a:srgbClr val="0070C0"/>
                </a:solidFill>
                <a:effectLst>
                  <a:outerShdw blurRad="38100" dist="38100" dir="2700000" algn="tl">
                    <a:srgbClr val="000000">
                      <a:alpha val="43137"/>
                    </a:srgbClr>
                  </a:outerShdw>
                </a:effectLst>
                <a:latin typeface="TimesLTStd-Roman"/>
              </a:rPr>
              <a:t>frequently</a:t>
            </a:r>
            <a:r>
              <a:rPr lang="en-US" sz="2400" b="1" i="0" u="none" strike="noStrike" baseline="0" dirty="0" smtClean="0">
                <a:latin typeface="TimesLTStd-Roman"/>
              </a:rPr>
              <a:t> was observed at the termination of CPB during thoracic aortic surgery. Administering intraoperative fibrinogen concentrate appears to be a useful option to treat coagulopathy.</a:t>
            </a:r>
            <a:endParaRPr lang="en-US" sz="2400" b="1" dirty="0"/>
          </a:p>
        </p:txBody>
      </p:sp>
      <p:pic>
        <p:nvPicPr>
          <p:cNvPr id="4" name="Picture 3"/>
          <p:cNvPicPr>
            <a:picLocks noChangeAspect="1"/>
          </p:cNvPicPr>
          <p:nvPr/>
        </p:nvPicPr>
        <p:blipFill>
          <a:blip r:embed="rId2" cstate="print"/>
          <a:stretch>
            <a:fillRect/>
          </a:stretch>
        </p:blipFill>
        <p:spPr>
          <a:xfrm>
            <a:off x="-351820" y="0"/>
            <a:ext cx="12444760" cy="2403566"/>
          </a:xfrm>
          <a:prstGeom prst="rect">
            <a:avLst/>
          </a:prstGeom>
        </p:spPr>
      </p:pic>
    </p:spTree>
    <p:extLst>
      <p:ext uri="{BB962C8B-B14F-4D97-AF65-F5344CB8AC3E}">
        <p14:creationId xmlns:p14="http://schemas.microsoft.com/office/powerpoint/2010/main" val="2733760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08" y="77743"/>
            <a:ext cx="11782697" cy="1550760"/>
          </a:xfrm>
          <a:solidFill>
            <a:srgbClr val="FFFF99"/>
          </a:solidFill>
          <a:ln>
            <a:solidFill>
              <a:srgbClr val="FFFF99"/>
            </a:solidFill>
          </a:ln>
        </p:spPr>
        <p:txBody>
          <a:bodyPr>
            <a:noAutofit/>
          </a:bodyPr>
          <a:lstStyle/>
          <a:p>
            <a:r>
              <a:rPr lang="en-US" sz="2000" b="1" dirty="0"/>
              <a:t/>
            </a:r>
            <a:br>
              <a:rPr lang="en-US" sz="2000" b="1" dirty="0"/>
            </a:br>
            <a:r>
              <a:rPr lang="en-US" sz="3200" b="1" dirty="0" smtClean="0"/>
              <a:t>Plasma </a:t>
            </a:r>
            <a:r>
              <a:rPr lang="en-US" sz="3200" b="1" dirty="0"/>
              <a:t>fibrinogen concentration is correlated with postoperative blood loss in children undergoing cardiac surgery: A retrospective review</a:t>
            </a:r>
            <a:r>
              <a:rPr lang="en-US" sz="2000" b="1" dirty="0"/>
              <a:t/>
            </a:r>
            <a:br>
              <a:rPr lang="en-US" sz="2000" b="1" dirty="0"/>
            </a:br>
            <a:r>
              <a:rPr lang="en-US" sz="1400" b="1" dirty="0" err="1"/>
              <a:t>Faraoni</a:t>
            </a:r>
            <a:r>
              <a:rPr lang="en-US" sz="1400" b="1" dirty="0"/>
              <a:t>, David; Willems, </a:t>
            </a:r>
            <a:r>
              <a:rPr lang="en-US" sz="1400" b="1" dirty="0" err="1"/>
              <a:t>Ariane</a:t>
            </a:r>
            <a:r>
              <a:rPr lang="en-US" sz="1400" b="1" dirty="0"/>
              <a:t>; </a:t>
            </a:r>
            <a:r>
              <a:rPr lang="en-US" sz="1400" b="1" dirty="0" err="1"/>
              <a:t>Savan</a:t>
            </a:r>
            <a:r>
              <a:rPr lang="en-US" sz="1400" b="1" dirty="0"/>
              <a:t>, </a:t>
            </a:r>
            <a:r>
              <a:rPr lang="en-US" sz="1400" b="1" dirty="0" err="1"/>
              <a:t>Veaceslav</a:t>
            </a:r>
            <a:r>
              <a:rPr lang="en-US" sz="1400" b="1" dirty="0"/>
              <a:t>; </a:t>
            </a:r>
            <a:r>
              <a:rPr lang="en-US" sz="1400" b="1" dirty="0" err="1"/>
              <a:t>Demanet</a:t>
            </a:r>
            <a:r>
              <a:rPr lang="en-US" sz="1400" b="1" dirty="0"/>
              <a:t>, Helene; De Ville, Andree; Van der Linden, </a:t>
            </a:r>
            <a:r>
              <a:rPr lang="en-US" sz="1400" b="1" dirty="0" smtClean="0"/>
              <a:t>Philippe</a:t>
            </a:r>
            <a:br>
              <a:rPr lang="en-US" sz="1400" b="1" dirty="0" smtClean="0"/>
            </a:br>
            <a:r>
              <a:rPr lang="en-US" sz="2000" b="1" dirty="0" smtClean="0"/>
              <a:t>European Journal of </a:t>
            </a:r>
            <a:r>
              <a:rPr lang="en-US" sz="2000" b="1" dirty="0" err="1" smtClean="0"/>
              <a:t>Anaesthesiology</a:t>
            </a:r>
            <a:r>
              <a:rPr lang="en-US" sz="2000" b="1" dirty="0" smtClean="0"/>
              <a:t>: </a:t>
            </a:r>
            <a:r>
              <a:rPr lang="en-US" sz="2000" b="1" dirty="0" smtClean="0">
                <a:hlinkClick r:id="rId2"/>
              </a:rPr>
              <a:t>June 2014 - Volume 31 - Issue 6 - p 317–326</a:t>
            </a:r>
            <a:endParaRPr lang="en-US" sz="1400" b="1" dirty="0"/>
          </a:p>
        </p:txBody>
      </p:sp>
      <p:sp>
        <p:nvSpPr>
          <p:cNvPr id="3" name="Content Placeholder 2"/>
          <p:cNvSpPr>
            <a:spLocks noGrp="1"/>
          </p:cNvSpPr>
          <p:nvPr>
            <p:ph idx="1"/>
          </p:nvPr>
        </p:nvSpPr>
        <p:spPr>
          <a:xfrm>
            <a:off x="278674" y="1996440"/>
            <a:ext cx="11582400" cy="4861560"/>
          </a:xfrm>
          <a:solidFill>
            <a:srgbClr val="CCECFF"/>
          </a:solidFill>
          <a:ln>
            <a:solidFill>
              <a:srgbClr val="FF0000"/>
            </a:solidFill>
          </a:ln>
        </p:spPr>
        <p:txBody>
          <a:bodyPr>
            <a:noAutofit/>
          </a:bodyPr>
          <a:lstStyle/>
          <a:p>
            <a:pPr marL="0" indent="0" algn="just">
              <a:buNone/>
            </a:pPr>
            <a:r>
              <a:rPr lang="en-US" sz="2400" b="1" dirty="0" smtClean="0"/>
              <a:t>RESULTS</a:t>
            </a:r>
            <a:r>
              <a:rPr lang="en-US" sz="2400" b="1" dirty="0"/>
              <a:t>: Thirty-six children were considered as ‘bleeders’ and 120 as ‘</a:t>
            </a:r>
            <a:r>
              <a:rPr lang="en-US" sz="2400" b="1" dirty="0" err="1"/>
              <a:t>nonbleeders</a:t>
            </a:r>
            <a:r>
              <a:rPr lang="en-US" sz="2400" b="1" dirty="0"/>
              <a:t>’. </a:t>
            </a:r>
            <a:r>
              <a:rPr lang="en-US" sz="2400" b="1" dirty="0" err="1"/>
              <a:t>Univariate</a:t>
            </a:r>
            <a:r>
              <a:rPr lang="en-US" sz="2400" b="1" dirty="0"/>
              <a:t> and multivariate logistic regression analysis revealed time for wound closure, clot formation time, maximal clot firmness (MCF) and plasma fibrinogen concentration as variables independently associated with postoperative bleeding. </a:t>
            </a:r>
            <a:r>
              <a:rPr lang="en-US" sz="2400" b="1" dirty="0">
                <a:solidFill>
                  <a:srgbClr val="FF0000"/>
                </a:solidFill>
              </a:rPr>
              <a:t>MCF was best correlated with plasma fibrinogen concentration. ROC curves for blood loss versus fibrinogen concentration and MCF showed that a plasma fibrinogen concentration of 1.5 g l</a:t>
            </a:r>
            <a:r>
              <a:rPr lang="en-US" sz="2400" b="1" baseline="30000" dirty="0">
                <a:solidFill>
                  <a:srgbClr val="FF0000"/>
                </a:solidFill>
              </a:rPr>
              <a:t>−1</a:t>
            </a:r>
            <a:r>
              <a:rPr lang="en-US" sz="2400" b="1" dirty="0">
                <a:solidFill>
                  <a:srgbClr val="FF0000"/>
                </a:solidFill>
              </a:rPr>
              <a:t> and a MCF value 3 mm or less could be used to predict blood loss.</a:t>
            </a:r>
          </a:p>
          <a:p>
            <a:pPr marL="0" indent="0" algn="just">
              <a:buNone/>
            </a:pPr>
            <a:r>
              <a:rPr lang="en-US" sz="2400" b="1" dirty="0"/>
              <a:t>CONCLUSION: </a:t>
            </a:r>
            <a:r>
              <a:rPr lang="en-US" sz="2400" b="1" dirty="0">
                <a:solidFill>
                  <a:srgbClr val="FF0000"/>
                </a:solidFill>
              </a:rPr>
              <a:t>Post-CPB plasma fibrinogen concentration significantly influences blood loss in children undergoing cardiac surgery. A fibrinogen concentration of at least 1.5 g l</a:t>
            </a:r>
            <a:r>
              <a:rPr lang="en-US" sz="2400" b="1" baseline="30000" dirty="0">
                <a:solidFill>
                  <a:srgbClr val="FF0000"/>
                </a:solidFill>
              </a:rPr>
              <a:t>−1</a:t>
            </a:r>
            <a:r>
              <a:rPr lang="en-US" sz="2400" b="1" dirty="0">
                <a:solidFill>
                  <a:srgbClr val="FF0000"/>
                </a:solidFill>
              </a:rPr>
              <a:t> or a MCF of at least 3 mm should accurately predict excessive blood loss in cardiac surgery children</a:t>
            </a:r>
            <a:r>
              <a:rPr lang="en-US" sz="2400" b="1" dirty="0"/>
              <a:t>. Further prospective trials are needed to assess the effect of fibrinogen supplementation on postoperative blood loss in this population.</a:t>
            </a:r>
          </a:p>
          <a:p>
            <a:pPr marL="0" indent="0">
              <a:buNone/>
            </a:pPr>
            <a:endParaRPr lang="en-US" sz="1600" b="1" dirty="0"/>
          </a:p>
        </p:txBody>
      </p:sp>
    </p:spTree>
    <p:extLst>
      <p:ext uri="{BB962C8B-B14F-4D97-AF65-F5344CB8AC3E}">
        <p14:creationId xmlns:p14="http://schemas.microsoft.com/office/powerpoint/2010/main" val="3389538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fa-IR" altLang="en-US" smtClean="0"/>
          </a:p>
        </p:txBody>
      </p:sp>
      <p:sp>
        <p:nvSpPr>
          <p:cNvPr id="7171" name="Content Placeholder 2"/>
          <p:cNvSpPr>
            <a:spLocks noGrp="1"/>
          </p:cNvSpPr>
          <p:nvPr>
            <p:ph idx="1"/>
          </p:nvPr>
        </p:nvSpPr>
        <p:spPr/>
        <p:txBody>
          <a:bodyPr/>
          <a:lstStyle/>
          <a:p>
            <a:endParaRPr lang="fa-IR" altLang="en-US" smtClean="0"/>
          </a:p>
        </p:txBody>
      </p:sp>
      <p:pic>
        <p:nvPicPr>
          <p:cNvPr id="717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2973"/>
            <a:ext cx="12191999" cy="6900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2" name="Oval 1"/>
          <p:cNvSpPr/>
          <p:nvPr/>
        </p:nvSpPr>
        <p:spPr>
          <a:xfrm>
            <a:off x="6444343" y="5033554"/>
            <a:ext cx="3013166" cy="11434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4228117"/>
      </p:ext>
    </p:extLst>
  </p:cSld>
  <p:clrMapOvr>
    <a:masterClrMapping/>
  </p:clrMapOvr>
  <mc:AlternateContent xmlns:mc="http://schemas.openxmlformats.org/markup-compatibility/2006" xmlns:p14="http://schemas.microsoft.com/office/powerpoint/2010/main">
    <mc:Choice Requires="p14">
      <p:transition spd="slow" p14:dur="2000" advTm="197938"/>
    </mc:Choice>
    <mc:Fallback xmlns="">
      <p:transition spd="slow" advTm="1979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841" y="939891"/>
            <a:ext cx="11826240" cy="1325563"/>
          </a:xfrm>
        </p:spPr>
        <p:txBody>
          <a:bodyPr>
            <a:noAutofit/>
          </a:bodyPr>
          <a:lstStyle/>
          <a:p>
            <a:pPr lvl="0" eaLnBrk="0" fontAlgn="base" hangingPunct="0">
              <a:lnSpc>
                <a:spcPct val="100000"/>
              </a:lnSpc>
              <a:spcAft>
                <a:spcPct val="0"/>
              </a:spcAft>
            </a:pPr>
            <a:r>
              <a:rPr lang="en-US" altLang="en-US" sz="2800" dirty="0">
                <a:solidFill>
                  <a:srgbClr val="333333"/>
                </a:solidFill>
                <a:latin typeface="Georgia" panose="02040502050405020303" pitchFamily="18" charset="0"/>
              </a:rPr>
              <a:t>Hemostatic effects of fibrinogen concentrate compared with cryoprecipitate in children after cardiac surgery: A randomized pilot trial</a:t>
            </a:r>
            <a:r>
              <a:rPr lang="en-US" altLang="en-US" sz="3200" dirty="0">
                <a:solidFill>
                  <a:srgbClr val="333333"/>
                </a:solidFill>
                <a:latin typeface="Georgia" panose="02040502050405020303" pitchFamily="18" charset="0"/>
              </a:rPr>
              <a:t/>
            </a:r>
            <a:br>
              <a:rPr lang="en-US" altLang="en-US" sz="3200" dirty="0">
                <a:solidFill>
                  <a:srgbClr val="333333"/>
                </a:solidFill>
                <a:latin typeface="Georgia" panose="02040502050405020303" pitchFamily="18" charset="0"/>
              </a:rPr>
            </a:br>
            <a:r>
              <a:rPr lang="en-US" altLang="en-US" sz="1200" dirty="0" err="1">
                <a:solidFill>
                  <a:srgbClr val="336699"/>
                </a:solidFill>
                <a:latin typeface="Helvetica Neue"/>
              </a:rPr>
              <a:t>Filomena</a:t>
            </a:r>
            <a:r>
              <a:rPr lang="en-US" altLang="en-US" sz="1200" dirty="0">
                <a:solidFill>
                  <a:srgbClr val="336699"/>
                </a:solidFill>
                <a:latin typeface="Helvetica Neue"/>
              </a:rPr>
              <a:t> R.B.G. Galas</a:t>
            </a:r>
            <a:r>
              <a:rPr lang="en-US" altLang="en-US" sz="1200" dirty="0">
                <a:solidFill>
                  <a:srgbClr val="333333"/>
                </a:solidFill>
                <a:latin typeface="Helvetica Neue"/>
              </a:rPr>
              <a:t>, MD, PhD,  </a:t>
            </a:r>
            <a:r>
              <a:rPr lang="en-US" altLang="en-US" sz="1200" dirty="0" err="1">
                <a:solidFill>
                  <a:srgbClr val="336699"/>
                </a:solidFill>
                <a:latin typeface="Helvetica Neue"/>
              </a:rPr>
              <a:t>Juliano</a:t>
            </a:r>
            <a:r>
              <a:rPr lang="en-US" altLang="en-US" sz="1200" dirty="0">
                <a:solidFill>
                  <a:srgbClr val="336699"/>
                </a:solidFill>
                <a:latin typeface="Helvetica Neue"/>
              </a:rPr>
              <a:t> P. de Almeida</a:t>
            </a:r>
            <a:r>
              <a:rPr lang="en-US" altLang="en-US" sz="1200" dirty="0">
                <a:solidFill>
                  <a:srgbClr val="333333"/>
                </a:solidFill>
                <a:latin typeface="Helvetica Neue"/>
              </a:rPr>
              <a:t>, MD, PhD, </a:t>
            </a:r>
            <a:r>
              <a:rPr lang="en-US" altLang="en-US" sz="1200" dirty="0" err="1">
                <a:solidFill>
                  <a:srgbClr val="336699"/>
                </a:solidFill>
                <a:latin typeface="Helvetica Neue"/>
              </a:rPr>
              <a:t>Júlia</a:t>
            </a:r>
            <a:r>
              <a:rPr lang="en-US" altLang="en-US" sz="1200" dirty="0">
                <a:solidFill>
                  <a:srgbClr val="336699"/>
                </a:solidFill>
                <a:latin typeface="Helvetica Neue"/>
              </a:rPr>
              <a:t> T. Fukushima</a:t>
            </a:r>
            <a:r>
              <a:rPr lang="en-US" altLang="en-US" sz="1200" dirty="0">
                <a:solidFill>
                  <a:srgbClr val="333333"/>
                </a:solidFill>
                <a:latin typeface="Helvetica Neue"/>
              </a:rPr>
              <a:t>, MSc , </a:t>
            </a:r>
            <a:r>
              <a:rPr lang="en-US" altLang="en-US" sz="1200" dirty="0">
                <a:solidFill>
                  <a:srgbClr val="336699"/>
                </a:solidFill>
                <a:latin typeface="Helvetica Neue"/>
              </a:rPr>
              <a:t>Jean Louis Vincent</a:t>
            </a:r>
            <a:r>
              <a:rPr lang="en-US" altLang="en-US" sz="1200" dirty="0">
                <a:solidFill>
                  <a:srgbClr val="333333"/>
                </a:solidFill>
                <a:latin typeface="Helvetica Neue"/>
              </a:rPr>
              <a:t>, MD, PhD , </a:t>
            </a:r>
            <a:r>
              <a:rPr lang="en-US" altLang="en-US" sz="1200" dirty="0">
                <a:solidFill>
                  <a:srgbClr val="336699"/>
                </a:solidFill>
                <a:latin typeface="Helvetica Neue"/>
              </a:rPr>
              <a:t>Eduardo A. </a:t>
            </a:r>
            <a:r>
              <a:rPr lang="en-US" altLang="en-US" sz="1200" dirty="0" err="1">
                <a:solidFill>
                  <a:srgbClr val="336699"/>
                </a:solidFill>
                <a:latin typeface="Helvetica Neue"/>
              </a:rPr>
              <a:t>Osawa</a:t>
            </a:r>
            <a:r>
              <a:rPr lang="en-US" altLang="en-US" sz="1200" dirty="0">
                <a:solidFill>
                  <a:srgbClr val="333333"/>
                </a:solidFill>
                <a:latin typeface="Helvetica Neue"/>
              </a:rPr>
              <a:t>, MD, PhD, </a:t>
            </a:r>
            <a:r>
              <a:rPr lang="en-US" altLang="en-US" sz="1200" dirty="0" err="1">
                <a:solidFill>
                  <a:srgbClr val="336699"/>
                </a:solidFill>
                <a:latin typeface="Helvetica Neue"/>
              </a:rPr>
              <a:t>Suely</a:t>
            </a:r>
            <a:r>
              <a:rPr lang="en-US" altLang="en-US" sz="1200" dirty="0">
                <a:solidFill>
                  <a:srgbClr val="336699"/>
                </a:solidFill>
                <a:latin typeface="Helvetica Neue"/>
              </a:rPr>
              <a:t> </a:t>
            </a:r>
            <a:r>
              <a:rPr lang="en-US" altLang="en-US" sz="1200" dirty="0" err="1" smtClean="0">
                <a:solidFill>
                  <a:srgbClr val="336699"/>
                </a:solidFill>
                <a:latin typeface="Helvetica Neue"/>
              </a:rPr>
              <a:t>Zeferino</a:t>
            </a:r>
            <a:r>
              <a:rPr lang="en-US" altLang="en-US" sz="1200" dirty="0" smtClean="0">
                <a:solidFill>
                  <a:srgbClr val="336699"/>
                </a:solidFill>
                <a:latin typeface="Helvetica Neue"/>
              </a:rPr>
              <a:t/>
            </a:r>
            <a:br>
              <a:rPr lang="en-US" altLang="en-US" sz="1200" dirty="0" smtClean="0">
                <a:solidFill>
                  <a:srgbClr val="336699"/>
                </a:solidFill>
                <a:latin typeface="Helvetica Neue"/>
              </a:rPr>
            </a:br>
            <a:r>
              <a:rPr lang="en-US" altLang="en-US" sz="2000" dirty="0" smtClean="0">
                <a:solidFill>
                  <a:srgbClr val="336699"/>
                </a:solidFill>
                <a:latin typeface="Helvetica Neue"/>
              </a:rPr>
              <a:t>Oct 2014</a:t>
            </a:r>
            <a:r>
              <a:rPr lang="en-US" altLang="en-US" sz="2000" dirty="0" smtClean="0">
                <a:solidFill>
                  <a:srgbClr val="333333"/>
                </a:solidFill>
                <a:latin typeface="Helvetica Neue"/>
              </a:rPr>
              <a:t>,</a:t>
            </a:r>
            <a:endParaRPr lang="en-US" sz="1200" dirty="0"/>
          </a:p>
        </p:txBody>
      </p:sp>
      <p:sp>
        <p:nvSpPr>
          <p:cNvPr id="3" name="Content Placeholder 2"/>
          <p:cNvSpPr>
            <a:spLocks noGrp="1"/>
          </p:cNvSpPr>
          <p:nvPr>
            <p:ph idx="1"/>
          </p:nvPr>
        </p:nvSpPr>
        <p:spPr>
          <a:xfrm>
            <a:off x="335280" y="2435225"/>
            <a:ext cx="10931435" cy="4351338"/>
          </a:xfrm>
          <a:solidFill>
            <a:srgbClr val="CCECFF"/>
          </a:solidFill>
          <a:ln>
            <a:solidFill>
              <a:srgbClr val="FF0000"/>
            </a:solidFill>
          </a:ln>
        </p:spPr>
        <p:txBody>
          <a:bodyPr>
            <a:normAutofit/>
          </a:bodyPr>
          <a:lstStyle/>
          <a:p>
            <a:pPr marL="0" lvl="0" indent="0" algn="just" eaLnBrk="0" fontAlgn="base" hangingPunct="0">
              <a:lnSpc>
                <a:spcPct val="100000"/>
              </a:lnSpc>
              <a:spcBef>
                <a:spcPct val="0"/>
              </a:spcBef>
              <a:spcAft>
                <a:spcPct val="0"/>
              </a:spcAft>
              <a:buNone/>
            </a:pPr>
            <a:r>
              <a:rPr lang="en-US" altLang="en-US" sz="4800" dirty="0" smtClean="0">
                <a:solidFill>
                  <a:srgbClr val="333333"/>
                </a:solidFill>
                <a:latin typeface="Georgia" panose="02040502050405020303" pitchFamily="18" charset="0"/>
              </a:rPr>
              <a:t>Conclusions</a:t>
            </a:r>
            <a:endParaRPr lang="en-US" altLang="en-US" sz="4800" dirty="0">
              <a:solidFill>
                <a:srgbClr val="333333"/>
              </a:solidFill>
              <a:latin typeface="Georgia" panose="02040502050405020303" pitchFamily="18" charset="0"/>
            </a:endParaRPr>
          </a:p>
          <a:p>
            <a:pPr marL="0" lvl="0" indent="0" algn="just" eaLnBrk="0" fontAlgn="base" hangingPunct="0">
              <a:lnSpc>
                <a:spcPct val="100000"/>
              </a:lnSpc>
              <a:spcBef>
                <a:spcPct val="0"/>
              </a:spcBef>
              <a:spcAft>
                <a:spcPct val="0"/>
              </a:spcAft>
              <a:buNone/>
            </a:pPr>
            <a:r>
              <a:rPr lang="en-US" altLang="en-US" sz="2900" dirty="0">
                <a:solidFill>
                  <a:srgbClr val="FF0000"/>
                </a:solidFill>
                <a:latin typeface="Helvetica Neue"/>
              </a:rPr>
              <a:t>A large trial comparing fibrinogen concentrate and cryoprecipitate in the management of children with acute acquired </a:t>
            </a:r>
            <a:r>
              <a:rPr lang="en-US" altLang="en-US" sz="2900" dirty="0" err="1">
                <a:solidFill>
                  <a:srgbClr val="FF0000"/>
                </a:solidFill>
                <a:latin typeface="Helvetica Neue"/>
              </a:rPr>
              <a:t>hypofibrinogenemia</a:t>
            </a:r>
            <a:r>
              <a:rPr lang="en-US" altLang="en-US" sz="2900" dirty="0">
                <a:solidFill>
                  <a:srgbClr val="FF0000"/>
                </a:solidFill>
                <a:latin typeface="Helvetica Neue"/>
              </a:rPr>
              <a:t> during heart surgery is feasible. The preliminary results of our study showed that the use of fibrinogen concentrate was as efficient and safe as cryoprecipitate in the management of bleeding children undergoing cardiac surgery.</a:t>
            </a:r>
            <a:endParaRPr lang="en-US" altLang="en-US" sz="2900" dirty="0">
              <a:solidFill>
                <a:srgbClr val="FF0000"/>
              </a:solidFill>
              <a:latin typeface="inherit"/>
            </a:endParaRPr>
          </a:p>
          <a:p>
            <a:pPr algn="just"/>
            <a:endParaRPr lang="en-US" dirty="0"/>
          </a:p>
        </p:txBody>
      </p:sp>
      <p:pic>
        <p:nvPicPr>
          <p:cNvPr id="1031" name="Picture 7" descr="corresponden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1613" y="-153988"/>
            <a:ext cx="142875" cy="1333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mail">
            <a:hlinkClick r:id="rId3" tooltip="Email the author"/>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7825" y="-153988"/>
            <a:ext cx="15240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show">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225" y="392113"/>
            <a:ext cx="85725" cy="8572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The Journal of Thoracic and Cardiovascular Surgery Hom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3841" y="74023"/>
            <a:ext cx="3619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6942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0006" y="152789"/>
            <a:ext cx="8363608" cy="611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Tree>
    <p:extLst>
      <p:ext uri="{BB962C8B-B14F-4D97-AF65-F5344CB8AC3E}">
        <p14:creationId xmlns:p14="http://schemas.microsoft.com/office/powerpoint/2010/main" val="2724972535"/>
      </p:ext>
    </p:extLst>
  </p:cSld>
  <p:clrMapOvr>
    <a:masterClrMapping/>
  </p:clrMapOvr>
  <mc:AlternateContent xmlns:mc="http://schemas.openxmlformats.org/markup-compatibility/2006" xmlns:p14="http://schemas.microsoft.com/office/powerpoint/2010/main">
    <mc:Choice Requires="p14">
      <p:transition spd="slow" p14:dur="2000" advTm="197938"/>
    </mc:Choice>
    <mc:Fallback xmlns="">
      <p:transition spd="slow" advTm="197938"/>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85800"/>
            <a:ext cx="8229600" cy="1143000"/>
          </a:xfrm>
        </p:spPr>
        <p:txBody>
          <a:bodyPr>
            <a:normAutofit fontScale="90000"/>
          </a:bodyPr>
          <a:lstStyle/>
          <a:p>
            <a:r>
              <a:rPr lang="en-US" b="1" dirty="0" smtClean="0">
                <a:solidFill>
                  <a:srgbClr val="FF0000"/>
                </a:solidFill>
              </a:rPr>
              <a:t>Blood products transfusion</a:t>
            </a:r>
            <a:br>
              <a:rPr lang="en-US" b="1" dirty="0" smtClean="0">
                <a:solidFill>
                  <a:srgbClr val="FF0000"/>
                </a:solidFill>
              </a:rPr>
            </a:br>
            <a:r>
              <a:rPr lang="en-US" b="1" dirty="0" smtClean="0">
                <a:solidFill>
                  <a:srgbClr val="FF0000"/>
                </a:solidFill>
              </a:rPr>
              <a:t> (No. of operations per </a:t>
            </a:r>
            <a:r>
              <a:rPr lang="en-US" b="1" dirty="0">
                <a:solidFill>
                  <a:srgbClr val="FF0000"/>
                </a:solidFill>
              </a:rPr>
              <a:t>year </a:t>
            </a:r>
            <a:r>
              <a:rPr lang="en-US" b="1" dirty="0" smtClean="0">
                <a:solidFill>
                  <a:srgbClr val="FF0000"/>
                </a:solidFill>
              </a:rPr>
              <a:t>~4800)</a:t>
            </a:r>
            <a:endParaRPr lang="en-US" b="1" dirty="0">
              <a:solidFill>
                <a:srgbClr val="FF0000"/>
              </a:solidFill>
            </a:endParaRPr>
          </a:p>
        </p:txBody>
      </p:sp>
      <p:graphicFrame>
        <p:nvGraphicFramePr>
          <p:cNvPr id="4" name="Content Placeholder 3"/>
          <p:cNvGraphicFramePr>
            <a:graphicFrameLocks noGrp="1"/>
          </p:cNvGraphicFramePr>
          <p:nvPr>
            <p:ph idx="1"/>
            <p:extLst/>
          </p:nvPr>
        </p:nvGraphicFramePr>
        <p:xfrm>
          <a:off x="1676400" y="2362200"/>
          <a:ext cx="8763000" cy="219456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2190750">
                  <a:extLst>
                    <a:ext uri="{9D8B030D-6E8A-4147-A177-3AD203B41FA5}">
                      <a16:colId xmlns:a16="http://schemas.microsoft.com/office/drawing/2014/main" val="20002"/>
                    </a:ext>
                  </a:extLst>
                </a:gridCol>
                <a:gridCol w="2190750">
                  <a:extLst>
                    <a:ext uri="{9D8B030D-6E8A-4147-A177-3AD203B41FA5}">
                      <a16:colId xmlns:a16="http://schemas.microsoft.com/office/drawing/2014/main" val="20003"/>
                    </a:ext>
                  </a:extLst>
                </a:gridCol>
              </a:tblGrid>
              <a:tr h="370840">
                <a:tc>
                  <a:txBody>
                    <a:bodyPr/>
                    <a:lstStyle/>
                    <a:p>
                      <a:endParaRPr lang="en-US" sz="2400" b="1" dirty="0"/>
                    </a:p>
                  </a:txBody>
                  <a:tcPr/>
                </a:tc>
                <a:tc>
                  <a:txBody>
                    <a:bodyPr/>
                    <a:lstStyle/>
                    <a:p>
                      <a:r>
                        <a:rPr lang="en-US" sz="2400" b="1" dirty="0" smtClean="0"/>
                        <a:t>1391 (2012)</a:t>
                      </a:r>
                      <a:endParaRPr lang="en-US" sz="2400" b="1" dirty="0"/>
                    </a:p>
                  </a:txBody>
                  <a:tcPr/>
                </a:tc>
                <a:tc>
                  <a:txBody>
                    <a:bodyPr/>
                    <a:lstStyle/>
                    <a:p>
                      <a:r>
                        <a:rPr lang="en-US" sz="2400" b="1" dirty="0" smtClean="0"/>
                        <a:t>1392 (2013)</a:t>
                      </a:r>
                      <a:endParaRPr lang="en-US" sz="2400" b="1" dirty="0"/>
                    </a:p>
                  </a:txBody>
                  <a:tcPr/>
                </a:tc>
                <a:tc>
                  <a:txBody>
                    <a:bodyPr/>
                    <a:lstStyle/>
                    <a:p>
                      <a:r>
                        <a:rPr lang="en-US" sz="2400" b="1" dirty="0" smtClean="0"/>
                        <a:t>1393 (2014)</a:t>
                      </a:r>
                    </a:p>
                    <a:p>
                      <a:r>
                        <a:rPr lang="en-US" sz="2400" b="1" dirty="0" smtClean="0"/>
                        <a:t>Estimated</a:t>
                      </a:r>
                    </a:p>
                  </a:txBody>
                  <a:tcPr/>
                </a:tc>
                <a:extLst>
                  <a:ext uri="{0D108BD9-81ED-4DB2-BD59-A6C34878D82A}">
                    <a16:rowId xmlns:a16="http://schemas.microsoft.com/office/drawing/2014/main" val="10000"/>
                  </a:ext>
                </a:extLst>
              </a:tr>
              <a:tr h="370840">
                <a:tc>
                  <a:txBody>
                    <a:bodyPr/>
                    <a:lstStyle/>
                    <a:p>
                      <a:r>
                        <a:rPr lang="en-US" sz="2400" b="1" dirty="0" smtClean="0"/>
                        <a:t>RBC Cross-Match</a:t>
                      </a:r>
                      <a:endParaRPr lang="en-US" sz="2400" b="1" dirty="0"/>
                    </a:p>
                  </a:txBody>
                  <a:tcPr/>
                </a:tc>
                <a:tc>
                  <a:txBody>
                    <a:bodyPr/>
                    <a:lstStyle/>
                    <a:p>
                      <a:pPr algn="ctr"/>
                      <a:r>
                        <a:rPr lang="en-US" sz="2400" b="1" dirty="0" smtClean="0"/>
                        <a:t>9469</a:t>
                      </a:r>
                      <a:endParaRPr lang="en-US" sz="2400" b="1" dirty="0"/>
                    </a:p>
                  </a:txBody>
                  <a:tcPr/>
                </a:tc>
                <a:tc>
                  <a:txBody>
                    <a:bodyPr/>
                    <a:lstStyle/>
                    <a:p>
                      <a:pPr algn="ctr"/>
                      <a:r>
                        <a:rPr lang="en-US" sz="2400" b="1" dirty="0" smtClean="0"/>
                        <a:t>9056</a:t>
                      </a:r>
                      <a:endParaRPr lang="en-US" sz="2400" b="1" dirty="0"/>
                    </a:p>
                  </a:txBody>
                  <a:tcPr/>
                </a:tc>
                <a:tc>
                  <a:txBody>
                    <a:bodyPr/>
                    <a:lstStyle/>
                    <a:p>
                      <a:pPr algn="ctr"/>
                      <a:r>
                        <a:rPr lang="en-US" sz="2400" b="1" dirty="0" smtClean="0"/>
                        <a:t>7908</a:t>
                      </a:r>
                      <a:endParaRPr lang="en-US" sz="2400" b="1" dirty="0"/>
                    </a:p>
                  </a:txBody>
                  <a:tcPr/>
                </a:tc>
                <a:extLst>
                  <a:ext uri="{0D108BD9-81ED-4DB2-BD59-A6C34878D82A}">
                    <a16:rowId xmlns:a16="http://schemas.microsoft.com/office/drawing/2014/main" val="10001"/>
                  </a:ext>
                </a:extLst>
              </a:tr>
              <a:tr h="370840">
                <a:tc>
                  <a:txBody>
                    <a:bodyPr/>
                    <a:lstStyle/>
                    <a:p>
                      <a:r>
                        <a:rPr lang="en-US" sz="2400" b="1" dirty="0" smtClean="0"/>
                        <a:t>FFP</a:t>
                      </a:r>
                      <a:endParaRPr lang="en-US" sz="2400" b="1" dirty="0"/>
                    </a:p>
                  </a:txBody>
                  <a:tcPr/>
                </a:tc>
                <a:tc>
                  <a:txBody>
                    <a:bodyPr/>
                    <a:lstStyle/>
                    <a:p>
                      <a:pPr algn="ctr"/>
                      <a:r>
                        <a:rPr lang="en-US" sz="2400" b="1" dirty="0" smtClean="0"/>
                        <a:t>4663</a:t>
                      </a:r>
                      <a:endParaRPr lang="en-US" sz="2400" b="1" dirty="0"/>
                    </a:p>
                  </a:txBody>
                  <a:tcPr/>
                </a:tc>
                <a:tc>
                  <a:txBody>
                    <a:bodyPr/>
                    <a:lstStyle/>
                    <a:p>
                      <a:pPr algn="ctr"/>
                      <a:r>
                        <a:rPr lang="en-US" sz="2400" b="1" dirty="0" smtClean="0"/>
                        <a:t>4584</a:t>
                      </a:r>
                      <a:endParaRPr lang="en-US" sz="2400" b="1" dirty="0"/>
                    </a:p>
                  </a:txBody>
                  <a:tcPr/>
                </a:tc>
                <a:tc>
                  <a:txBody>
                    <a:bodyPr/>
                    <a:lstStyle/>
                    <a:p>
                      <a:pPr algn="ctr"/>
                      <a:r>
                        <a:rPr lang="en-US" sz="2400" b="1" dirty="0" smtClean="0"/>
                        <a:t>3896</a:t>
                      </a:r>
                      <a:endParaRPr lang="en-US" sz="2400" b="1" dirty="0"/>
                    </a:p>
                  </a:txBody>
                  <a:tcPr/>
                </a:tc>
                <a:extLst>
                  <a:ext uri="{0D108BD9-81ED-4DB2-BD59-A6C34878D82A}">
                    <a16:rowId xmlns:a16="http://schemas.microsoft.com/office/drawing/2014/main" val="10002"/>
                  </a:ext>
                </a:extLst>
              </a:tr>
              <a:tr h="370840">
                <a:tc>
                  <a:txBody>
                    <a:bodyPr/>
                    <a:lstStyle/>
                    <a:p>
                      <a:r>
                        <a:rPr lang="en-US" sz="2400" b="1" dirty="0" smtClean="0"/>
                        <a:t>Platelet</a:t>
                      </a:r>
                      <a:endParaRPr lang="en-US" sz="2400" b="1" dirty="0"/>
                    </a:p>
                  </a:txBody>
                  <a:tcPr/>
                </a:tc>
                <a:tc>
                  <a:txBody>
                    <a:bodyPr/>
                    <a:lstStyle/>
                    <a:p>
                      <a:pPr algn="ctr"/>
                      <a:r>
                        <a:rPr lang="en-US" sz="2400" b="1" dirty="0" smtClean="0"/>
                        <a:t>2880</a:t>
                      </a:r>
                      <a:endParaRPr lang="en-US" sz="2400" b="1" dirty="0"/>
                    </a:p>
                  </a:txBody>
                  <a:tcPr/>
                </a:tc>
                <a:tc>
                  <a:txBody>
                    <a:bodyPr/>
                    <a:lstStyle/>
                    <a:p>
                      <a:pPr algn="ctr"/>
                      <a:r>
                        <a:rPr lang="en-US" sz="2400" b="1" dirty="0" smtClean="0"/>
                        <a:t>3294</a:t>
                      </a:r>
                      <a:endParaRPr lang="en-US" sz="2400" b="1" dirty="0"/>
                    </a:p>
                  </a:txBody>
                  <a:tcPr/>
                </a:tc>
                <a:tc>
                  <a:txBody>
                    <a:bodyPr/>
                    <a:lstStyle/>
                    <a:p>
                      <a:pPr algn="ctr"/>
                      <a:r>
                        <a:rPr lang="en-US" sz="2400" b="1" dirty="0" smtClean="0"/>
                        <a:t>2107</a:t>
                      </a:r>
                      <a:endParaRPr lang="en-US" sz="2400" b="1"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106700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320" y="365760"/>
            <a:ext cx="10378440" cy="838200"/>
          </a:xfrm>
        </p:spPr>
        <p:txBody>
          <a:bodyPr>
            <a:noAutofit/>
          </a:bodyPr>
          <a:lstStyle/>
          <a:p>
            <a:r>
              <a:rPr lang="en-US" sz="2800" dirty="0"/>
              <a:t>“</a:t>
            </a:r>
            <a:r>
              <a:rPr lang="en-US" sz="2800" b="1" dirty="0">
                <a:solidFill>
                  <a:srgbClr val="FF0000"/>
                </a:solidFill>
              </a:rPr>
              <a:t>Hemostatic Therapy Based on ROTEM</a:t>
            </a:r>
            <a:r>
              <a:rPr lang="en-US" sz="2800" dirty="0"/>
              <a:t>” Protocol in </a:t>
            </a:r>
            <a:br>
              <a:rPr lang="en-US" sz="2800" dirty="0"/>
            </a:br>
            <a:r>
              <a:rPr lang="en-US" sz="2800" b="1" i="1" dirty="0"/>
              <a:t>Rajaie Cardiovascular Medical &amp; Research Center-Tehran</a:t>
            </a:r>
            <a:r>
              <a:rPr lang="en-US" sz="2800" dirty="0"/>
              <a:t/>
            </a:r>
            <a:br>
              <a:rPr lang="en-US" sz="2800" dirty="0"/>
            </a:br>
            <a:endParaRPr lang="en-US"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00400" y="1082040"/>
            <a:ext cx="5638800" cy="5909244"/>
          </a:xfrm>
        </p:spPr>
      </p:pic>
    </p:spTree>
    <p:extLst>
      <p:ext uri="{BB962C8B-B14F-4D97-AF65-F5344CB8AC3E}">
        <p14:creationId xmlns:p14="http://schemas.microsoft.com/office/powerpoint/2010/main" val="33051951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9800" y="-457200"/>
            <a:ext cx="8001000" cy="9356163"/>
          </a:xfrm>
        </p:spPr>
      </p:pic>
    </p:spTree>
    <p:extLst>
      <p:ext uri="{BB962C8B-B14F-4D97-AF65-F5344CB8AC3E}">
        <p14:creationId xmlns:p14="http://schemas.microsoft.com/office/powerpoint/2010/main" val="2621700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1" y="-1600199"/>
            <a:ext cx="7391400" cy="9238676"/>
          </a:xfrm>
        </p:spPr>
      </p:pic>
    </p:spTree>
    <p:extLst>
      <p:ext uri="{BB962C8B-B14F-4D97-AF65-F5344CB8AC3E}">
        <p14:creationId xmlns:p14="http://schemas.microsoft.com/office/powerpoint/2010/main" val="32918086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 Report (1)</a:t>
            </a:r>
            <a:endParaRPr lang="en-US" b="1" dirty="0"/>
          </a:p>
        </p:txBody>
      </p:sp>
      <p:sp>
        <p:nvSpPr>
          <p:cNvPr id="3" name="Content Placeholder 2"/>
          <p:cNvSpPr>
            <a:spLocks noGrp="1"/>
          </p:cNvSpPr>
          <p:nvPr>
            <p:ph idx="1"/>
          </p:nvPr>
        </p:nvSpPr>
        <p:spPr/>
        <p:txBody>
          <a:bodyPr>
            <a:normAutofit/>
          </a:bodyPr>
          <a:lstStyle/>
          <a:p>
            <a:r>
              <a:rPr lang="en-US" b="1" dirty="0" smtClean="0"/>
              <a:t>A 28 </a:t>
            </a:r>
            <a:r>
              <a:rPr lang="en-US" b="1" dirty="0" err="1" smtClean="0"/>
              <a:t>yrs</a:t>
            </a:r>
            <a:r>
              <a:rPr lang="en-US" b="1" dirty="0" smtClean="0"/>
              <a:t> old man with diagnosis of congenital aortic stenosis.</a:t>
            </a:r>
          </a:p>
          <a:p>
            <a:r>
              <a:rPr lang="en-US" b="1" dirty="0" smtClean="0"/>
              <a:t>Underwent open heart surgery </a:t>
            </a:r>
            <a:r>
              <a:rPr lang="en-US" b="1" u="sng" dirty="0" smtClean="0">
                <a:solidFill>
                  <a:srgbClr val="FF0000"/>
                </a:solidFill>
              </a:rPr>
              <a:t>5 times </a:t>
            </a:r>
            <a:r>
              <a:rPr lang="en-US" b="1" dirty="0" smtClean="0"/>
              <a:t>in 19-23 </a:t>
            </a:r>
            <a:r>
              <a:rPr lang="en-US" b="1" dirty="0" err="1" smtClean="0"/>
              <a:t>yrs</a:t>
            </a:r>
            <a:r>
              <a:rPr lang="en-US" b="1" dirty="0" smtClean="0"/>
              <a:t> ago (AV repair and AVR with homograft, AVR-prosthetic, Re-do AVR) and MVR 10 </a:t>
            </a:r>
            <a:r>
              <a:rPr lang="en-US" b="1" dirty="0" err="1" smtClean="0"/>
              <a:t>yrs</a:t>
            </a:r>
            <a:r>
              <a:rPr lang="en-US" b="1" dirty="0" smtClean="0"/>
              <a:t> ago.</a:t>
            </a:r>
          </a:p>
          <a:p>
            <a:r>
              <a:rPr lang="en-US" b="1" dirty="0" smtClean="0">
                <a:solidFill>
                  <a:srgbClr val="FF0000"/>
                </a:solidFill>
              </a:rPr>
              <a:t>Candidate for AV prosthesis pannus resection and CABG (SVG on RCA)</a:t>
            </a:r>
          </a:p>
          <a:p>
            <a:r>
              <a:rPr lang="en-US" b="1" dirty="0" smtClean="0"/>
              <a:t>Echo: Severe RV systolic dysfunction, LVEF=45%</a:t>
            </a:r>
          </a:p>
          <a:p>
            <a:r>
              <a:rPr lang="en-US" b="1" dirty="0" smtClean="0">
                <a:solidFill>
                  <a:srgbClr val="7030A0"/>
                </a:solidFill>
              </a:rPr>
              <a:t>AVR+CABG was done; CPB time=2hrs 45min; Temp=30</a:t>
            </a:r>
            <a:r>
              <a:rPr lang="en-US" b="1" baseline="30000" dirty="0" smtClean="0">
                <a:solidFill>
                  <a:srgbClr val="7030A0"/>
                </a:solidFill>
              </a:rPr>
              <a:t>oc</a:t>
            </a:r>
            <a:endParaRPr lang="en-US" b="1" baseline="30000" dirty="0">
              <a:solidFill>
                <a:srgbClr val="7030A0"/>
              </a:solidFill>
            </a:endParaRPr>
          </a:p>
        </p:txBody>
      </p:sp>
    </p:spTree>
    <p:extLst>
      <p:ext uri="{BB962C8B-B14F-4D97-AF65-F5344CB8AC3E}">
        <p14:creationId xmlns:p14="http://schemas.microsoft.com/office/powerpoint/2010/main" val="31325292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566" y="1447800"/>
            <a:ext cx="2286000" cy="1295400"/>
          </a:xfrm>
        </p:spPr>
        <p:txBody>
          <a:bodyPr>
            <a:normAutofit fontScale="90000"/>
          </a:bodyPr>
          <a:lstStyle/>
          <a:p>
            <a:r>
              <a:rPr lang="en-US" dirty="0" smtClean="0"/>
              <a:t>Baseline ROTEM</a:t>
            </a:r>
            <a:endParaRPr lang="en-US" dirty="0"/>
          </a:p>
        </p:txBody>
      </p:sp>
      <p:pic>
        <p:nvPicPr>
          <p:cNvPr id="9218" name="Picture 2" descr="C:\RASOUL\ROTEM Cases\Rotem Ostadi pre pump.jpe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76702" y="-328391"/>
            <a:ext cx="6634099" cy="76610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67601" y="1802285"/>
            <a:ext cx="813043" cy="369332"/>
          </a:xfrm>
          <a:prstGeom prst="rect">
            <a:avLst/>
          </a:prstGeom>
          <a:noFill/>
        </p:spPr>
        <p:txBody>
          <a:bodyPr wrap="none" rtlCol="0">
            <a:spAutoFit/>
          </a:bodyPr>
          <a:lstStyle/>
          <a:p>
            <a:r>
              <a:rPr lang="en-US" dirty="0"/>
              <a:t>INTEM</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1" y="762000"/>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1" y="2209800"/>
            <a:ext cx="66064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1" y="617220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1" y="2895600"/>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9322" y="1066800"/>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908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arn(inVertical)">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barn(inVertical)">
                                      <p:cBhvr>
                                        <p:cTn id="12" dur="500"/>
                                        <p:tgtEl>
                                          <p:spTgt spid="819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barn(inVertical)">
                                      <p:cBhvr>
                                        <p:cTn id="17" dur="500"/>
                                        <p:tgtEl>
                                          <p:spTgt spid="819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197"/>
                                        </p:tgtEl>
                                        <p:attrNameLst>
                                          <p:attrName>style.visibility</p:attrName>
                                        </p:attrNameLst>
                                      </p:cBhvr>
                                      <p:to>
                                        <p:strVal val="visible"/>
                                      </p:to>
                                    </p:set>
                                    <p:animEffect transition="in" filter="barn(inVertical)">
                                      <p:cBhvr>
                                        <p:cTn id="22" dur="500"/>
                                        <p:tgtEl>
                                          <p:spTgt spid="819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196"/>
                                        </p:tgtEl>
                                        <p:attrNameLst>
                                          <p:attrName>style.visibility</p:attrName>
                                        </p:attrNameLst>
                                      </p:cBhvr>
                                      <p:to>
                                        <p:strVal val="visible"/>
                                      </p:to>
                                    </p:set>
                                    <p:animEffect transition="in" filter="barn(inVertical)">
                                      <p:cBhvr>
                                        <p:cTn id="2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rPr>
              <a:t>There was significant oozing after CPB</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Platelet concentrate= 5 units</a:t>
            </a:r>
          </a:p>
          <a:p>
            <a:r>
              <a:rPr lang="en-US" dirty="0" smtClean="0"/>
              <a:t>FFP= 3 units</a:t>
            </a:r>
          </a:p>
          <a:p>
            <a:r>
              <a:rPr lang="en-US" dirty="0" err="1" smtClean="0"/>
              <a:t>Hb</a:t>
            </a:r>
            <a:r>
              <a:rPr lang="en-US" dirty="0" smtClean="0"/>
              <a:t>=6.3 g/dl                Packed RBC= 2 units</a:t>
            </a:r>
          </a:p>
          <a:p>
            <a:r>
              <a:rPr lang="en-US" dirty="0" smtClean="0"/>
              <a:t>Fibrinogen= 2 gr</a:t>
            </a:r>
          </a:p>
          <a:p>
            <a:pPr marL="0" indent="0">
              <a:buNone/>
            </a:pPr>
            <a:r>
              <a:rPr lang="en-US" sz="2400" dirty="0"/>
              <a:t>(There is no ROTEM immediately after CPB unfortunately!)</a:t>
            </a:r>
          </a:p>
          <a:p>
            <a:r>
              <a:rPr lang="en-US" dirty="0" smtClean="0">
                <a:solidFill>
                  <a:srgbClr val="FF0000"/>
                </a:solidFill>
              </a:rPr>
              <a:t>Sternum left open, and was closed the day after surgery (Mostly due to RV distention).</a:t>
            </a:r>
            <a:endParaRPr lang="en-US" dirty="0">
              <a:solidFill>
                <a:srgbClr val="FF0000"/>
              </a:solidFill>
            </a:endParaRPr>
          </a:p>
        </p:txBody>
      </p:sp>
      <p:sp>
        <p:nvSpPr>
          <p:cNvPr id="4" name="Right Arrow 3"/>
          <p:cNvSpPr/>
          <p:nvPr/>
        </p:nvSpPr>
        <p:spPr>
          <a:xfrm>
            <a:off x="3059545" y="285516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12669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2209800" cy="3382962"/>
          </a:xfrm>
        </p:spPr>
        <p:txBody>
          <a:bodyPr>
            <a:noAutofit/>
          </a:bodyPr>
          <a:lstStyle/>
          <a:p>
            <a:r>
              <a:rPr lang="en-US" sz="3200" dirty="0"/>
              <a:t>Post-CPB ROTEM (after hemostatic therapy)</a:t>
            </a:r>
          </a:p>
        </p:txBody>
      </p:sp>
      <p:pic>
        <p:nvPicPr>
          <p:cNvPr id="10242" name="Picture 2" descr="C:\RASOUL\ROTEM Cases\Rotem Ostadi post pump.jpe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762000"/>
            <a:ext cx="6400800" cy="8305646"/>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457200"/>
            <a:ext cx="2057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1143000"/>
            <a:ext cx="1981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6324600"/>
            <a:ext cx="1981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4486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http://image.slidesharecdn.com/coagulationdisordersandanaesthesia29finalfinal97-2003animated-091009071734-phpapp01/95/coagulation-disorders-and-anesthesiabasic-pathophysiology-29-728.jpg?cb=125509389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18012" y="-58783"/>
            <a:ext cx="11251474" cy="6916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0767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 Report (2)</a:t>
            </a:r>
            <a:endParaRPr lang="en-US" b="1" dirty="0"/>
          </a:p>
        </p:txBody>
      </p:sp>
      <p:sp>
        <p:nvSpPr>
          <p:cNvPr id="3" name="Content Placeholder 2"/>
          <p:cNvSpPr>
            <a:spLocks noGrp="1"/>
          </p:cNvSpPr>
          <p:nvPr>
            <p:ph idx="1"/>
          </p:nvPr>
        </p:nvSpPr>
        <p:spPr>
          <a:xfrm>
            <a:off x="1600200" y="1600201"/>
            <a:ext cx="8991600" cy="4525963"/>
          </a:xfrm>
        </p:spPr>
        <p:txBody>
          <a:bodyPr/>
          <a:lstStyle/>
          <a:p>
            <a:r>
              <a:rPr lang="en-US" dirty="0" smtClean="0"/>
              <a:t>A 18 </a:t>
            </a:r>
            <a:r>
              <a:rPr lang="en-US" dirty="0" err="1" smtClean="0"/>
              <a:t>yrs</a:t>
            </a:r>
            <a:r>
              <a:rPr lang="en-US" dirty="0" smtClean="0"/>
              <a:t> old man with pulmonary atresia+ Large  VSD.</a:t>
            </a:r>
          </a:p>
          <a:p>
            <a:r>
              <a:rPr lang="en-US" dirty="0" err="1" smtClean="0"/>
              <a:t>Hx</a:t>
            </a:r>
            <a:r>
              <a:rPr lang="en-US" dirty="0" smtClean="0"/>
              <a:t> of modified BT shunt 9 </a:t>
            </a:r>
            <a:r>
              <a:rPr lang="en-US" dirty="0" err="1" smtClean="0"/>
              <a:t>yrs</a:t>
            </a:r>
            <a:r>
              <a:rPr lang="en-US" dirty="0" smtClean="0"/>
              <a:t> ago.</a:t>
            </a:r>
          </a:p>
          <a:p>
            <a:r>
              <a:rPr lang="en-US" b="1" dirty="0" smtClean="0">
                <a:solidFill>
                  <a:srgbClr val="FF0000"/>
                </a:solidFill>
              </a:rPr>
              <a:t>Candidate for VSD closure+ modified </a:t>
            </a:r>
            <a:r>
              <a:rPr lang="en-US" b="1" dirty="0" err="1" smtClean="0">
                <a:solidFill>
                  <a:srgbClr val="FF0000"/>
                </a:solidFill>
              </a:rPr>
              <a:t>Rastelly</a:t>
            </a:r>
            <a:r>
              <a:rPr lang="en-US" b="1" dirty="0" smtClean="0">
                <a:solidFill>
                  <a:srgbClr val="FF0000"/>
                </a:solidFill>
              </a:rPr>
              <a:t> procedure (conduit + PVR).</a:t>
            </a:r>
          </a:p>
          <a:p>
            <a:pPr lvl="0"/>
            <a:r>
              <a:rPr lang="en-US" b="1" dirty="0" smtClean="0">
                <a:solidFill>
                  <a:srgbClr val="7030A0"/>
                </a:solidFill>
              </a:rPr>
              <a:t>Op time=7hr; CPB time=4hr 50min; lowest Temp=</a:t>
            </a:r>
            <a:r>
              <a:rPr lang="en-US" sz="3000" b="1" dirty="0">
                <a:solidFill>
                  <a:srgbClr val="7030A0"/>
                </a:solidFill>
              </a:rPr>
              <a:t>28</a:t>
            </a:r>
            <a:r>
              <a:rPr lang="en-US" sz="3000" b="1" baseline="30000" dirty="0">
                <a:solidFill>
                  <a:srgbClr val="7030A0"/>
                </a:solidFill>
              </a:rPr>
              <a:t>oc</a:t>
            </a:r>
          </a:p>
          <a:p>
            <a:pPr lvl="0"/>
            <a:r>
              <a:rPr lang="en-US" dirty="0" smtClean="0">
                <a:solidFill>
                  <a:prstClr val="black"/>
                </a:solidFill>
              </a:rPr>
              <a:t>Baseline </a:t>
            </a:r>
            <a:r>
              <a:rPr lang="en-US" dirty="0" err="1" smtClean="0">
                <a:solidFill>
                  <a:prstClr val="black"/>
                </a:solidFill>
              </a:rPr>
              <a:t>Hb</a:t>
            </a:r>
            <a:r>
              <a:rPr lang="en-US" dirty="0" smtClean="0">
                <a:solidFill>
                  <a:prstClr val="black"/>
                </a:solidFill>
              </a:rPr>
              <a:t>=20 gr/dl, lowest </a:t>
            </a:r>
            <a:r>
              <a:rPr lang="en-US" dirty="0" err="1" smtClean="0">
                <a:solidFill>
                  <a:prstClr val="black"/>
                </a:solidFill>
              </a:rPr>
              <a:t>Hb</a:t>
            </a:r>
            <a:r>
              <a:rPr lang="en-US" dirty="0" smtClean="0">
                <a:solidFill>
                  <a:prstClr val="black"/>
                </a:solidFill>
              </a:rPr>
              <a:t>=10.6 gr/dl.</a:t>
            </a:r>
            <a:endParaRPr lang="en-US" dirty="0">
              <a:solidFill>
                <a:prstClr val="black"/>
              </a:solidFill>
            </a:endParaRPr>
          </a:p>
          <a:p>
            <a:endParaRPr lang="en-US" dirty="0"/>
          </a:p>
        </p:txBody>
      </p:sp>
    </p:spTree>
    <p:extLst>
      <p:ext uri="{BB962C8B-B14F-4D97-AF65-F5344CB8AC3E}">
        <p14:creationId xmlns:p14="http://schemas.microsoft.com/office/powerpoint/2010/main" val="5113995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09800"/>
            <a:ext cx="2057400" cy="2468562"/>
          </a:xfrm>
        </p:spPr>
        <p:txBody>
          <a:bodyPr>
            <a:normAutofit/>
          </a:bodyPr>
          <a:lstStyle/>
          <a:p>
            <a:r>
              <a:rPr lang="en-US" sz="4000" dirty="0"/>
              <a:t>Baseline ROTEM</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33800" y="-533399"/>
            <a:ext cx="6563706" cy="8171874"/>
          </a:xfrm>
        </p:spPr>
      </p:pic>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685800"/>
            <a:ext cx="2133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6700" y="914400"/>
            <a:ext cx="1981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6700" y="1295400"/>
            <a:ext cx="1981200" cy="30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4648200"/>
            <a:ext cx="1981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844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down)">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wipe(down)">
                                      <p:cBhvr>
                                        <p:cTn id="12" dur="500"/>
                                        <p:tgtEl>
                                          <p:spTgt spid="102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44"/>
                                        </p:tgtEl>
                                        <p:attrNameLst>
                                          <p:attrName>style.visibility</p:attrName>
                                        </p:attrNameLst>
                                      </p:cBhvr>
                                      <p:to>
                                        <p:strVal val="visible"/>
                                      </p:to>
                                    </p:set>
                                    <p:animEffect transition="in" filter="wipe(down)">
                                      <p:cBhvr>
                                        <p:cTn id="17" dur="500"/>
                                        <p:tgtEl>
                                          <p:spTgt spid="102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245"/>
                                        </p:tgtEl>
                                        <p:attrNameLst>
                                          <p:attrName>style.visibility</p:attrName>
                                        </p:attrNameLst>
                                      </p:cBhvr>
                                      <p:to>
                                        <p:strVal val="visible"/>
                                      </p:to>
                                    </p:set>
                                    <p:animEffect transition="in" filter="wipe(down)">
                                      <p:cBhvr>
                                        <p:cTn id="22"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533400"/>
            <a:ext cx="2514600" cy="4754562"/>
          </a:xfrm>
        </p:spPr>
        <p:txBody>
          <a:bodyPr>
            <a:noAutofit/>
          </a:bodyPr>
          <a:lstStyle/>
          <a:p>
            <a:r>
              <a:rPr lang="en-US" sz="3200" dirty="0"/>
              <a:t>Post-CPB ROTEM (after protamine, before hemostatic therapy)</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38600" y="-438417"/>
            <a:ext cx="6400800" cy="7966833"/>
          </a:xfrm>
        </p:spPr>
      </p:pic>
    </p:spTree>
    <p:extLst>
      <p:ext uri="{BB962C8B-B14F-4D97-AF65-F5344CB8AC3E}">
        <p14:creationId xmlns:p14="http://schemas.microsoft.com/office/powerpoint/2010/main" val="39719036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Hemostatic therapy</a:t>
            </a:r>
            <a:endParaRPr lang="en-US" dirty="0"/>
          </a:p>
        </p:txBody>
      </p:sp>
      <p:sp>
        <p:nvSpPr>
          <p:cNvPr id="3" name="Content Placeholder 2"/>
          <p:cNvSpPr>
            <a:spLocks noGrp="1"/>
          </p:cNvSpPr>
          <p:nvPr>
            <p:ph idx="1"/>
          </p:nvPr>
        </p:nvSpPr>
        <p:spPr/>
        <p:txBody>
          <a:bodyPr>
            <a:normAutofit/>
          </a:bodyPr>
          <a:lstStyle/>
          <a:p>
            <a:r>
              <a:rPr lang="en-US" sz="4000" dirty="0"/>
              <a:t>Platelet concentrate= 2 units</a:t>
            </a:r>
          </a:p>
          <a:p>
            <a:r>
              <a:rPr lang="en-US" sz="4000" dirty="0"/>
              <a:t>FFP= 2 units</a:t>
            </a:r>
          </a:p>
          <a:p>
            <a:r>
              <a:rPr lang="en-US" sz="4000" dirty="0"/>
              <a:t>Fibrinogen= 2 gr</a:t>
            </a:r>
          </a:p>
          <a:p>
            <a:r>
              <a:rPr lang="en-US" sz="4000" dirty="0" err="1"/>
              <a:t>Prothrombine</a:t>
            </a:r>
            <a:r>
              <a:rPr lang="en-US" sz="4000" dirty="0"/>
              <a:t> complex concentrate (PCC)= 1000 IU (2 vials)</a:t>
            </a:r>
          </a:p>
          <a:p>
            <a:pPr marL="0" indent="0">
              <a:buNone/>
            </a:pPr>
            <a:endParaRPr lang="en-US" sz="4000" dirty="0"/>
          </a:p>
        </p:txBody>
      </p:sp>
    </p:spTree>
    <p:extLst>
      <p:ext uri="{BB962C8B-B14F-4D97-AF65-F5344CB8AC3E}">
        <p14:creationId xmlns:p14="http://schemas.microsoft.com/office/powerpoint/2010/main" val="4610156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134" y="1066800"/>
            <a:ext cx="2688866" cy="4602162"/>
          </a:xfrm>
        </p:spPr>
        <p:txBody>
          <a:bodyPr>
            <a:normAutofit/>
          </a:bodyPr>
          <a:lstStyle/>
          <a:p>
            <a:r>
              <a:rPr lang="en-US" sz="4000" dirty="0"/>
              <a:t>Post-CPB ROTEM 2 (after hemostatic therapy)</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62400" y="-467676"/>
            <a:ext cx="6705600" cy="8270558"/>
          </a:xfrm>
        </p:spPr>
      </p:pic>
    </p:spTree>
    <p:extLst>
      <p:ext uri="{BB962C8B-B14F-4D97-AF65-F5344CB8AC3E}">
        <p14:creationId xmlns:p14="http://schemas.microsoft.com/office/powerpoint/2010/main" val="26539620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878" y="457200"/>
            <a:ext cx="2113722" cy="5211762"/>
          </a:xfrm>
        </p:spPr>
        <p:txBody>
          <a:bodyPr>
            <a:normAutofit/>
          </a:bodyPr>
          <a:lstStyle/>
          <a:p>
            <a:r>
              <a:rPr lang="en-US" sz="3600" dirty="0"/>
              <a:t>Post-op day 1 ROTEM (after 2</a:t>
            </a:r>
            <a:r>
              <a:rPr lang="en-US" sz="3600" baseline="30000" dirty="0"/>
              <a:t>nd</a:t>
            </a:r>
            <a:r>
              <a:rPr lang="en-US" sz="3600" dirty="0"/>
              <a:t> fibrinogen 2 gr)</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86200" y="-476024"/>
            <a:ext cx="6553200" cy="8172099"/>
          </a:xfrm>
        </p:spPr>
      </p:pic>
    </p:spTree>
    <p:extLst>
      <p:ext uri="{BB962C8B-B14F-4D97-AF65-F5344CB8AC3E}">
        <p14:creationId xmlns:p14="http://schemas.microsoft.com/office/powerpoint/2010/main" val="23087962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72" y="78799"/>
            <a:ext cx="11730182" cy="891020"/>
          </a:xfrm>
        </p:spPr>
        <p:txBody>
          <a:bodyPr>
            <a:normAutofit/>
          </a:bodyPr>
          <a:lstStyle/>
          <a:p>
            <a:r>
              <a:rPr lang="en-US" b="1" dirty="0" err="1" smtClean="0"/>
              <a:t>Hypofibrionogenemia</a:t>
            </a:r>
            <a:r>
              <a:rPr lang="en-US" b="1" dirty="0" smtClean="0"/>
              <a:t> in congenital heart dis.</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629176" y="1538959"/>
            <a:ext cx="6029137" cy="4608945"/>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407" t="4410" r="4909" b="5697"/>
          <a:stretch/>
        </p:blipFill>
        <p:spPr>
          <a:xfrm rot="5400000">
            <a:off x="5759740" y="1451447"/>
            <a:ext cx="6029140" cy="4783972"/>
          </a:xfrm>
          <a:prstGeom prst="rect">
            <a:avLst/>
          </a:prstGeom>
        </p:spPr>
      </p:pic>
      <p:sp>
        <p:nvSpPr>
          <p:cNvPr id="6" name="Oval 5"/>
          <p:cNvSpPr/>
          <p:nvPr/>
        </p:nvSpPr>
        <p:spPr>
          <a:xfrm>
            <a:off x="1597891" y="3768436"/>
            <a:ext cx="3998875" cy="137621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678287" y="3768436"/>
            <a:ext cx="4229858" cy="137621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353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0" y="-451439"/>
            <a:ext cx="6019800" cy="7658453"/>
          </a:xfrm>
        </p:spPr>
      </p:pic>
    </p:spTree>
    <p:extLst>
      <p:ext uri="{BB962C8B-B14F-4D97-AF65-F5344CB8AC3E}">
        <p14:creationId xmlns:p14="http://schemas.microsoft.com/office/powerpoint/2010/main" val="32116360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ttps://s-media-cache-ak0.pinimg.com/736x/b5/f3/56/b5f356447af14e656bcad162e21bb1d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0" y="-163829"/>
            <a:ext cx="12191999" cy="70218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8200" y="2107475"/>
            <a:ext cx="5392695" cy="1862048"/>
          </a:xfrm>
          <a:prstGeom prst="rect">
            <a:avLst/>
          </a:prstGeom>
          <a:noFill/>
        </p:spPr>
        <p:txBody>
          <a:bodyPr wrap="none" rtlCol="0">
            <a:spAutoFit/>
          </a:bodyPr>
          <a:lstStyle/>
          <a:p>
            <a:r>
              <a:rPr lang="en-US" sz="11500" b="1" dirty="0" smtClean="0">
                <a:solidFill>
                  <a:srgbClr val="FF0000"/>
                </a:solidFill>
                <a:effectLst>
                  <a:outerShdw blurRad="38100" dist="38100" dir="2700000" algn="tl">
                    <a:srgbClr val="000000">
                      <a:alpha val="43137"/>
                    </a:srgbClr>
                  </a:outerShdw>
                </a:effectLst>
                <a:latin typeface="Brush Script MT" panose="03060802040406070304" pitchFamily="66" charset="0"/>
              </a:rPr>
              <a:t>Thank You</a:t>
            </a:r>
            <a:endParaRPr lang="en-US" sz="11500" b="1" dirty="0">
              <a:solidFill>
                <a:srgbClr val="FF0000"/>
              </a:solidFill>
              <a:effectLst>
                <a:outerShdw blurRad="38100" dist="38100" dir="2700000" algn="tl">
                  <a:srgbClr val="000000">
                    <a:alpha val="43137"/>
                  </a:srgbClr>
                </a:outerShdw>
              </a:effectLst>
              <a:latin typeface="Brush Script MT" panose="03060802040406070304" pitchFamily="66" charset="0"/>
            </a:endParaRPr>
          </a:p>
        </p:txBody>
      </p:sp>
    </p:spTree>
    <p:extLst>
      <p:ext uri="{BB962C8B-B14F-4D97-AF65-F5344CB8AC3E}">
        <p14:creationId xmlns:p14="http://schemas.microsoft.com/office/powerpoint/2010/main" val="3422853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http://ednieuw.home.xs4all.nl/Spiders/Ixodidae/coagulation_cascade_Siemens.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22220" y="1"/>
            <a:ext cx="1073158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281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http://www.healthcare.siemens.com/siemens_hwem-hwem_ssxa_websites-context-root/wcm/idc/groups/public/@global/@lab/documents/image/mday/mti1/~edisp/anticoagulant_cascade_image-01098638/~renditions/anticoagulant_cascade_image-01098638~1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47954"/>
            <a:ext cx="12192000" cy="711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487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stretch>
            <a:fillRect/>
          </a:stretch>
        </p:blipFill>
        <p:spPr>
          <a:xfrm>
            <a:off x="2063930" y="68521"/>
            <a:ext cx="6923315" cy="6752818"/>
          </a:xfrm>
          <a:prstGeom prst="rect">
            <a:avLst/>
          </a:prstGeom>
        </p:spPr>
      </p:pic>
    </p:spTree>
    <p:extLst>
      <p:ext uri="{BB962C8B-B14F-4D97-AF65-F5344CB8AC3E}">
        <p14:creationId xmlns:p14="http://schemas.microsoft.com/office/powerpoint/2010/main" val="1980335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cstate="print"/>
          <a:stretch>
            <a:fillRect/>
          </a:stretch>
        </p:blipFill>
        <p:spPr>
          <a:xfrm>
            <a:off x="838200" y="0"/>
            <a:ext cx="9673046" cy="6986341"/>
          </a:xfrm>
          <a:prstGeom prst="rect">
            <a:avLst/>
          </a:prstGeom>
        </p:spPr>
      </p:pic>
    </p:spTree>
    <p:extLst>
      <p:ext uri="{BB962C8B-B14F-4D97-AF65-F5344CB8AC3E}">
        <p14:creationId xmlns:p14="http://schemas.microsoft.com/office/powerpoint/2010/main" val="33027464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562</TotalTime>
  <Words>2081</Words>
  <Application>Microsoft Office PowerPoint</Application>
  <PresentationFormat>Widescreen</PresentationFormat>
  <Paragraphs>278</Paragraphs>
  <Slides>58</Slides>
  <Notes>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58</vt:i4>
      </vt:variant>
    </vt:vector>
  </HeadingPairs>
  <TitlesOfParts>
    <vt:vector size="74" baseType="lpstr">
      <vt:lpstr>Arial Unicode MS</vt:lpstr>
      <vt:lpstr>Arial</vt:lpstr>
      <vt:lpstr>Brush Script MT</vt:lpstr>
      <vt:lpstr>Calibri</vt:lpstr>
      <vt:lpstr>Calibri Light</vt:lpstr>
      <vt:lpstr>Georgia</vt:lpstr>
      <vt:lpstr>Helvetica Neue</vt:lpstr>
      <vt:lpstr>inherit</vt:lpstr>
      <vt:lpstr>msgothic</vt:lpstr>
      <vt:lpstr>Symbol</vt:lpstr>
      <vt:lpstr>Times</vt:lpstr>
      <vt:lpstr>Times New Roman</vt:lpstr>
      <vt:lpstr>TimesLTStd-Roman</vt:lpstr>
      <vt:lpstr>Univers</vt:lpstr>
      <vt:lpstr>Wingdings</vt:lpstr>
      <vt:lpstr>Office Theme</vt:lpstr>
      <vt:lpstr>PowerPoint Presentation</vt:lpstr>
      <vt:lpstr>Role of  Fibrinogen Supplementation in Goal Directed Hemostatic Therapy in Cardiac Surgery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Coagulation factors dynamics in massive blood loss</vt:lpstr>
      <vt:lpstr>PowerPoint Presentation</vt:lpstr>
      <vt:lpstr>Point of Care Tests for Post-CPB Bleeding</vt:lpstr>
      <vt:lpstr>Thromboelastography</vt:lpstr>
      <vt:lpstr>Exemple: normal ROTEM output </vt:lpstr>
      <vt:lpstr>PowerPoint Presentation</vt:lpstr>
      <vt:lpstr>PowerPoint Presentation</vt:lpstr>
      <vt:lpstr>PowerPoint Presentation</vt:lpstr>
      <vt:lpstr>ROTEM algorithm for diagnosis </vt:lpstr>
      <vt:lpstr>PowerPoint Presentation</vt:lpstr>
      <vt:lpstr>انديكاسيون هاي استفاده از ROTEM (پروتكل مصوب بيمارستان شهيد رجايي)</vt:lpstr>
      <vt:lpstr>PowerPoint Presentation</vt:lpstr>
      <vt:lpstr>Cryoprecipitate </vt:lpstr>
      <vt:lpstr>What are the options for supplementing fibrinogen?</vt:lpstr>
      <vt:lpstr>Why bother about allogeneic RBC, FFP and platelets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Journal of Cardiothoracic and Vascular Anesthesia   Volume 28, Issue 2, April 2014, Pages 210–216 Rapid and Correct Prediction of Thrombocytopenia&amp; Hypofibrinogenemia With Rotational Thromboelastometry in Cardiac Surgery Rik H.G. Olde Engberink, MD*, , , Gerhardus J.A.J.M. Kuiper, MD†, Rick J.H. Wetzels, MSc§, Patty J. Nelemans, MD, PhD‡, Marcus D. Lance, MD†, Erik A.M. Beckers, MD, PhD*, Yvonne M.C. Henskens, PhD§</vt:lpstr>
      <vt:lpstr>PowerPoint Presentation</vt:lpstr>
      <vt:lpstr>PowerPoint Presentation</vt:lpstr>
      <vt:lpstr>PowerPoint Presentation</vt:lpstr>
      <vt:lpstr> Plasma fibrinogen concentration is correlated with postoperative blood loss in children undergoing cardiac surgery: A retrospective review Faraoni, David; Willems, Ariane; Savan, Veaceslav; Demanet, Helene; De Ville, Andree; Van der Linden, Philippe European Journal of Anaesthesiology: June 2014 - Volume 31 - Issue 6 - p 317–326</vt:lpstr>
      <vt:lpstr>Hemostatic effects of fibrinogen concentrate compared with cryoprecipitate in children after cardiac surgery: A randomized pilot trial Filomena R.B.G. Galas, MD, PhD,  Juliano P. de Almeida, MD, PhD, Júlia T. Fukushima, MSc , Jean Louis Vincent, MD, PhD , Eduardo A. Osawa, MD, PhD, Suely Zeferino Oct 2014,</vt:lpstr>
      <vt:lpstr>PowerPoint Presentation</vt:lpstr>
      <vt:lpstr>Blood products transfusion  (No. of operations per year ~4800)</vt:lpstr>
      <vt:lpstr>“Hemostatic Therapy Based on ROTEM” Protocol in  Rajaie Cardiovascular Medical &amp; Research Center-Tehran </vt:lpstr>
      <vt:lpstr>PowerPoint Presentation</vt:lpstr>
      <vt:lpstr>PowerPoint Presentation</vt:lpstr>
      <vt:lpstr>Case Report (1)</vt:lpstr>
      <vt:lpstr>Baseline ROTEM</vt:lpstr>
      <vt:lpstr>There was significant oozing after CPB</vt:lpstr>
      <vt:lpstr>Post-CPB ROTEM (after hemostatic therapy)</vt:lpstr>
      <vt:lpstr>Case Report (2)</vt:lpstr>
      <vt:lpstr>Baseline ROTEM</vt:lpstr>
      <vt:lpstr>Post-CPB ROTEM (after protamine, before hemostatic therapy)</vt:lpstr>
      <vt:lpstr>Hemostatic therapy</vt:lpstr>
      <vt:lpstr>Post-CPB ROTEM 2 (after hemostatic therapy)</vt:lpstr>
      <vt:lpstr>Post-op day 1 ROTEM (after 2nd fibrinogen 2 gr)</vt:lpstr>
      <vt:lpstr>Hypofibrionogenemia in congenital heart dis.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Thromboelastometry-guided administration of fibrinogen concentrate for the treatment of excessive intraoperative bleeding in thoracoabdominal aortic aneurysm surgery.</dc:title>
  <dc:creator>AzaarFarin</dc:creator>
  <cp:lastModifiedBy>Azarfaarin</cp:lastModifiedBy>
  <cp:revision>62</cp:revision>
  <dcterms:created xsi:type="dcterms:W3CDTF">2015-05-29T05:47:21Z</dcterms:created>
  <dcterms:modified xsi:type="dcterms:W3CDTF">2018-12-27T16:33:10Z</dcterms:modified>
</cp:coreProperties>
</file>